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84" r:id="rId2"/>
    <p:sldId id="274" r:id="rId3"/>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7C5"/>
    <a:srgbClr val="FE8697"/>
    <a:srgbClr val="FE86F8"/>
    <a:srgbClr val="F094AE"/>
    <a:srgbClr val="5389C7"/>
    <a:srgbClr val="F19DB5"/>
    <a:srgbClr val="BE02B5"/>
    <a:srgbClr val="255DAB"/>
    <a:srgbClr val="DDBB3D"/>
    <a:srgbClr val="C2A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5" autoAdjust="0"/>
    <p:restoredTop sz="86395"/>
  </p:normalViewPr>
  <p:slideViewPr>
    <p:cSldViewPr snapToGrid="0">
      <p:cViewPr>
        <p:scale>
          <a:sx n="64" d="100"/>
          <a:sy n="64" d="100"/>
        </p:scale>
        <p:origin x="1626" y="-1590"/>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6" cy="498693"/>
          </a:xfrm>
          <a:prstGeom prst="rect">
            <a:avLst/>
          </a:prstGeom>
        </p:spPr>
        <p:txBody>
          <a:bodyPr vert="horz" lIns="91554" tIns="45776" rIns="91554" bIns="457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1"/>
            <a:ext cx="2949786" cy="498693"/>
          </a:xfrm>
          <a:prstGeom prst="rect">
            <a:avLst/>
          </a:prstGeom>
        </p:spPr>
        <p:txBody>
          <a:bodyPr vert="horz" lIns="91554" tIns="45776" rIns="91554" bIns="45776" rtlCol="0"/>
          <a:lstStyle>
            <a:lvl1pPr algn="r">
              <a:defRPr sz="1200"/>
            </a:lvl1pPr>
          </a:lstStyle>
          <a:p>
            <a:fld id="{70F99883-74AE-4A2C-81B7-5B86A08198C0}" type="datetimeFigureOut">
              <a:rPr kumimoji="1" lang="ja-JP" altLang="en-US" smtClean="0"/>
              <a:pPr/>
              <a:t>2025/3/14</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54" tIns="45776" rIns="91554" bIns="45776"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554" tIns="45776" rIns="91554" bIns="457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9"/>
            <a:ext cx="2949786" cy="498692"/>
          </a:xfrm>
          <a:prstGeom prst="rect">
            <a:avLst/>
          </a:prstGeom>
        </p:spPr>
        <p:txBody>
          <a:bodyPr vert="horz" lIns="91554" tIns="45776" rIns="91554" bIns="457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6" cy="498692"/>
          </a:xfrm>
          <a:prstGeom prst="rect">
            <a:avLst/>
          </a:prstGeom>
        </p:spPr>
        <p:txBody>
          <a:bodyPr vert="horz" lIns="91554" tIns="45776" rIns="91554" bIns="45776"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A0D4-FB67-22FD-9069-A088340F601B}"/>
            </a:ext>
          </a:extLst>
        </p:cNvPr>
        <p:cNvGrpSpPr/>
        <p:nvPr/>
      </p:nvGrpSpPr>
      <p:grpSpPr>
        <a:xfrm>
          <a:off x="0" y="0"/>
          <a:ext cx="0" cy="0"/>
          <a:chOff x="0" y="0"/>
          <a:chExt cx="0" cy="0"/>
        </a:xfrm>
      </p:grpSpPr>
      <p:pic>
        <p:nvPicPr>
          <p:cNvPr id="22" name="図 21">
            <a:extLst>
              <a:ext uri="{FF2B5EF4-FFF2-40B4-BE49-F238E27FC236}">
                <a16:creationId xmlns:a16="http://schemas.microsoft.com/office/drawing/2014/main" id="{552CCBD1-6B72-E862-382B-8775FBF0C683}"/>
              </a:ext>
            </a:extLst>
          </p:cNvPr>
          <p:cNvPicPr>
            <a:picLocks noChangeAspect="1"/>
          </p:cNvPicPr>
          <p:nvPr/>
        </p:nvPicPr>
        <p:blipFill>
          <a:blip r:embed="rId2" cstate="print">
            <a:extLst>
              <a:ext uri="{28A0092B-C50C-407E-A947-70E740481C1C}">
                <a14:useLocalDpi xmlns:a14="http://schemas.microsoft.com/office/drawing/2010/main"/>
              </a:ext>
            </a:extLst>
          </a:blip>
          <a:srcRect b="6420"/>
          <a:stretch/>
        </p:blipFill>
        <p:spPr>
          <a:xfrm>
            <a:off x="0" y="1435734"/>
            <a:ext cx="7775575" cy="5043159"/>
          </a:xfrm>
          <a:prstGeom prst="rect">
            <a:avLst/>
          </a:prstGeom>
        </p:spPr>
      </p:pic>
      <p:grpSp>
        <p:nvGrpSpPr>
          <p:cNvPr id="3" name="グループ化 2">
            <a:extLst>
              <a:ext uri="{FF2B5EF4-FFF2-40B4-BE49-F238E27FC236}">
                <a16:creationId xmlns:a16="http://schemas.microsoft.com/office/drawing/2014/main" id="{3562C86D-4935-B604-1A84-58B0ED0E3D40}"/>
              </a:ext>
            </a:extLst>
          </p:cNvPr>
          <p:cNvGrpSpPr/>
          <p:nvPr/>
        </p:nvGrpSpPr>
        <p:grpSpPr>
          <a:xfrm>
            <a:off x="5087298" y="6619065"/>
            <a:ext cx="2713767" cy="3248783"/>
            <a:chOff x="5321182" y="6243258"/>
            <a:chExt cx="2553914" cy="2679891"/>
          </a:xfrm>
        </p:grpSpPr>
        <p:sp>
          <p:nvSpPr>
            <p:cNvPr id="28" name="正方形/長方形 27">
              <a:extLst>
                <a:ext uri="{FF2B5EF4-FFF2-40B4-BE49-F238E27FC236}">
                  <a16:creationId xmlns:a16="http://schemas.microsoft.com/office/drawing/2014/main" id="{CF1BD050-DDB7-DA37-A4D9-F34BFF88465F}"/>
                </a:ext>
              </a:extLst>
            </p:cNvPr>
            <p:cNvSpPr/>
            <p:nvPr/>
          </p:nvSpPr>
          <p:spPr>
            <a:xfrm>
              <a:off x="5321182" y="6662019"/>
              <a:ext cx="2340182" cy="22611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テキスト ボックス 33">
              <a:extLst>
                <a:ext uri="{FF2B5EF4-FFF2-40B4-BE49-F238E27FC236}">
                  <a16:creationId xmlns:a16="http://schemas.microsoft.com/office/drawing/2014/main" id="{8B59B452-ECB7-CC64-90E9-18CC9578ABD5}"/>
                </a:ext>
              </a:extLst>
            </p:cNvPr>
            <p:cNvSpPr txBox="1"/>
            <p:nvPr/>
          </p:nvSpPr>
          <p:spPr>
            <a:xfrm>
              <a:off x="5450137" y="6724534"/>
              <a:ext cx="2016000" cy="920087"/>
            </a:xfrm>
            <a:prstGeom prst="rect">
              <a:avLst/>
            </a:prstGeom>
            <a:noFill/>
          </p:spPr>
          <p:txBody>
            <a:bodyPr wrap="square" rtlCol="0">
              <a:spAutoFit/>
            </a:bodyPr>
            <a:lstStyle/>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  </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今の時代</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ロスの見方</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考え方</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3.</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災害ゼロへのアプローチ</a:t>
              </a:r>
              <a:endPar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原則整備へのアプローチ</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ポカミスゼロへのアプローチ</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実践</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2S</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へのアプローチ　</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段取り改善へのアプローチ</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289D10A3-7F65-0DE8-B751-B21F0C3DF62E}"/>
                </a:ext>
              </a:extLst>
            </p:cNvPr>
            <p:cNvSpPr/>
            <p:nvPr/>
          </p:nvSpPr>
          <p:spPr>
            <a:xfrm>
              <a:off x="5450137" y="7416388"/>
              <a:ext cx="2118754" cy="415650"/>
            </a:xfrm>
            <a:prstGeom prst="rect">
              <a:avLst/>
            </a:prstGeom>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9" name="正方形/長方形 8">
              <a:extLst>
                <a:ext uri="{FF2B5EF4-FFF2-40B4-BE49-F238E27FC236}">
                  <a16:creationId xmlns:a16="http://schemas.microsoft.com/office/drawing/2014/main" id="{2CA9053C-E013-EDD4-DB7D-9305B79706C5}"/>
                </a:ext>
              </a:extLst>
            </p:cNvPr>
            <p:cNvSpPr/>
            <p:nvPr/>
          </p:nvSpPr>
          <p:spPr>
            <a:xfrm>
              <a:off x="5456628" y="7591328"/>
              <a:ext cx="2118753" cy="739358"/>
            </a:xfrm>
            <a:prstGeom prst="rect">
              <a:avLst/>
            </a:prstGeom>
          </p:spPr>
          <p:txBody>
            <a:bodyPr wrap="square">
              <a:spAutoFit/>
            </a:bodyPr>
            <a:lstStyle/>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  </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不良ゼロへのアプローチ</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異物ゼロへのアプローチ</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キズゼロへのアプローチ</a:t>
              </a:r>
            </a:p>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モラルアップへのアプローチ</a:t>
              </a:r>
            </a:p>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発表会</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B7F3C456-095D-9970-8B52-85092DA15A9C}"/>
                </a:ext>
              </a:extLst>
            </p:cNvPr>
            <p:cNvSpPr txBox="1"/>
            <p:nvPr/>
          </p:nvSpPr>
          <p:spPr>
            <a:xfrm>
              <a:off x="5356370" y="8236839"/>
              <a:ext cx="2518726" cy="304872"/>
            </a:xfrm>
            <a:prstGeom prst="rect">
              <a:avLst/>
            </a:prstGeom>
            <a:noFill/>
          </p:spPr>
          <p:txBody>
            <a:bodyPr wrap="square" rtlCol="0">
              <a:spAutoFit/>
            </a:bodyPr>
            <a:lstStyle/>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＊ひのくに道場では、座学でのセミナーだけではなく</a:t>
              </a:r>
              <a:endPar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実習とグループディスカッションを重要視しています</a:t>
              </a:r>
            </a:p>
          </p:txBody>
        </p:sp>
        <p:sp>
          <p:nvSpPr>
            <p:cNvPr id="47" name="正方形/長方形 46">
              <a:extLst>
                <a:ext uri="{FF2B5EF4-FFF2-40B4-BE49-F238E27FC236}">
                  <a16:creationId xmlns:a16="http://schemas.microsoft.com/office/drawing/2014/main" id="{66C9075C-3D96-3025-0FA5-59AFF0B8C996}"/>
                </a:ext>
              </a:extLst>
            </p:cNvPr>
            <p:cNvSpPr/>
            <p:nvPr/>
          </p:nvSpPr>
          <p:spPr>
            <a:xfrm>
              <a:off x="5321185" y="6243258"/>
              <a:ext cx="2340183" cy="405467"/>
            </a:xfrm>
            <a:prstGeom prst="rect">
              <a:avLst/>
            </a:prstGeom>
            <a:solidFill>
              <a:schemeClr val="bg1">
                <a:lumMod val="6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5" name="テキスト ボックス 34">
              <a:extLst>
                <a:ext uri="{FF2B5EF4-FFF2-40B4-BE49-F238E27FC236}">
                  <a16:creationId xmlns:a16="http://schemas.microsoft.com/office/drawing/2014/main" id="{5CCA2E73-2876-FD8C-FCF8-3602D2AEA8B3}"/>
                </a:ext>
              </a:extLst>
            </p:cNvPr>
            <p:cNvSpPr txBox="1"/>
            <p:nvPr/>
          </p:nvSpPr>
          <p:spPr>
            <a:xfrm>
              <a:off x="5487329" y="6277800"/>
              <a:ext cx="1311578" cy="400110"/>
            </a:xfrm>
            <a:prstGeom prst="rect">
              <a:avLst/>
            </a:prstGeom>
            <a:noFill/>
          </p:spPr>
          <p:txBody>
            <a:bodyPr wrap="none" rtlCol="0">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Kozuka Gothic Pro R" charset="-128"/>
                </a:rPr>
                <a:t>curriculum</a:t>
              </a:r>
              <a:endParaRPr kumimoji="1" lang="ja-JP" altLang="en-US" sz="2000" b="1" i="1"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Kozuka Gothic Pro R" charset="-128"/>
              </a:endParaRPr>
            </a:p>
          </p:txBody>
        </p:sp>
        <p:pic>
          <p:nvPicPr>
            <p:cNvPr id="4" name="図 3">
              <a:extLst>
                <a:ext uri="{FF2B5EF4-FFF2-40B4-BE49-F238E27FC236}">
                  <a16:creationId xmlns:a16="http://schemas.microsoft.com/office/drawing/2014/main" id="{0E2F7052-54BE-897A-B102-F719D8BE4FE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28" t="25138" r="17503" b="61795"/>
            <a:stretch/>
          </p:blipFill>
          <p:spPr>
            <a:xfrm>
              <a:off x="6877521" y="6289344"/>
              <a:ext cx="462529" cy="417034"/>
            </a:xfrm>
            <a:prstGeom prst="rect">
              <a:avLst/>
            </a:prstGeom>
          </p:spPr>
        </p:pic>
      </p:grpSp>
      <p:sp>
        <p:nvSpPr>
          <p:cNvPr id="55" name="正方形/長方形 54">
            <a:extLst>
              <a:ext uri="{FF2B5EF4-FFF2-40B4-BE49-F238E27FC236}">
                <a16:creationId xmlns:a16="http://schemas.microsoft.com/office/drawing/2014/main" id="{321BB948-4E32-F684-3E92-731EA7965720}"/>
              </a:ext>
            </a:extLst>
          </p:cNvPr>
          <p:cNvSpPr/>
          <p:nvPr/>
        </p:nvSpPr>
        <p:spPr>
          <a:xfrm>
            <a:off x="0" y="10145128"/>
            <a:ext cx="7775575" cy="765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730BE7A2-07AF-1464-BD4A-1FDBE5E85AFE}"/>
              </a:ext>
            </a:extLst>
          </p:cNvPr>
          <p:cNvSpPr/>
          <p:nvPr/>
        </p:nvSpPr>
        <p:spPr>
          <a:xfrm>
            <a:off x="1017718" y="7047664"/>
            <a:ext cx="3982365" cy="3077766"/>
          </a:xfrm>
          <a:prstGeom prst="rect">
            <a:avLst/>
          </a:prstGeom>
          <a:no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 </a:t>
            </a:r>
            <a:endParaRPr kumimoji="1"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熊本ソフトウェア株式会社（予定）</a:t>
            </a:r>
            <a:endParaRPr kumimoji="1"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lang="ja-JP" altLang="en-US" sz="1200" noProof="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（上益城郡益城町田原</a:t>
            </a:r>
            <a:r>
              <a:rPr lang="en-US" altLang="ja-JP" sz="1200" noProof="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2081-28</a:t>
            </a:r>
            <a:r>
              <a:rPr lang="ja-JP" altLang="en-US" sz="1200" noProof="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a:t>
            </a:r>
            <a:endParaRPr kumimoji="1" lang="en-US" altLang="ja-JP" sz="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endParaRPr lang="en-US" altLang="ja-JP" sz="13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阿蘇熊本空港ホテルエミナース</a:t>
            </a:r>
            <a:r>
              <a:rPr kumimoji="1"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　　　　　　　</a:t>
            </a:r>
          </a:p>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２０万円</a:t>
            </a:r>
            <a:r>
              <a:rPr kumimoji="1"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人　（</a:t>
            </a:r>
            <a:r>
              <a:rPr lang="ja-JP" altLang="en-US" sz="12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教材</a:t>
            </a:r>
            <a:r>
              <a:rPr kumimoji="1"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、食費、宿泊費、税込）</a:t>
            </a:r>
            <a:endParaRPr kumimoji="1"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a:t>
            </a:r>
            <a:r>
              <a:rPr kumimoji="1" lang="ja-JP" altLang="en-US" sz="1000" b="1" i="0" u="sng"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人材開発支援助成金（熊本労働局）の対象となります</a:t>
            </a:r>
            <a:endParaRPr kumimoji="1" lang="en-US" altLang="ja-JP" sz="1000" b="1" i="0" u="sng"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　　 （熊本労働局への提出は開催日</a:t>
            </a:r>
            <a:r>
              <a:rPr kumimoji="1" lang="en-US" altLang="ja-JP"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1</a:t>
            </a:r>
            <a:r>
              <a:rPr kumimoji="1"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か月前迄となっております）</a:t>
            </a:r>
            <a:endParaRPr kumimoji="1" lang="en-US" altLang="ja-JP"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endParaRPr lang="en-US" altLang="ja-JP" sz="600"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２４名</a:t>
            </a:r>
            <a:endParaRPr kumimoji="1"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lang="ja-JP" altLang="en-US" sz="1400"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令和 ７年 ４月 ２３日（水）　</a:t>
            </a:r>
            <a:r>
              <a:rPr lang="en-US" altLang="ja-JP" sz="1050"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050"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定員になり次第締め切ります</a:t>
            </a:r>
            <a:endParaRPr lang="en-US" altLang="ja-JP" sz="1100"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（注）受講料については、</a:t>
            </a:r>
            <a:r>
              <a:rPr lang="ja-JP" altLang="en-US" sz="1100" u="sng"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５</a:t>
            </a:r>
            <a:r>
              <a:rPr lang="en-US" altLang="ja-JP" sz="1100" u="sng"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100" u="sng"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８（木）</a:t>
            </a:r>
            <a:r>
              <a:rPr lang="ja-JP" altLang="en-US" sz="1000"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以降（途中辞退含む）の返金は</a:t>
            </a:r>
            <a:endParaRPr lang="en-US" altLang="ja-JP" sz="1000"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HGPｺﾞｼｯｸE" panose="020B0900000000000000" pitchFamily="50" charset="-128"/>
                <a:ea typeface="HGPｺﾞｼｯｸE" panose="020B0900000000000000" pitchFamily="50" charset="-128"/>
                <a:cs typeface="Meiryo UI" panose="020B0604030504040204" pitchFamily="50" charset="-128"/>
              </a:rPr>
              <a:t>　　　できません</a:t>
            </a:r>
            <a:endParaRPr kumimoji="1" lang="ja-JP" altLang="en-US" sz="1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A9412A14-E65A-5CAD-6147-868D25616DC5}"/>
              </a:ext>
            </a:extLst>
          </p:cNvPr>
          <p:cNvSpPr/>
          <p:nvPr/>
        </p:nvSpPr>
        <p:spPr>
          <a:xfrm>
            <a:off x="172842" y="1039865"/>
            <a:ext cx="7429888" cy="255697"/>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テキスト ボックス 51">
            <a:extLst>
              <a:ext uri="{FF2B5EF4-FFF2-40B4-BE49-F238E27FC236}">
                <a16:creationId xmlns:a16="http://schemas.microsoft.com/office/drawing/2014/main" id="{2D8E72D1-6A4F-C4DD-7FFE-31DCCF78CBA7}"/>
              </a:ext>
            </a:extLst>
          </p:cNvPr>
          <p:cNvSpPr txBox="1"/>
          <p:nvPr/>
        </p:nvSpPr>
        <p:spPr>
          <a:xfrm>
            <a:off x="1435735" y="10380280"/>
            <a:ext cx="5351145" cy="646331"/>
          </a:xfrm>
          <a:prstGeom prst="rect">
            <a:avLst/>
          </a:prstGeom>
          <a:noFill/>
        </p:spPr>
        <p:txBody>
          <a:bodyPr wrap="none" rtlCol="0">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公益財団法人くまもと産業支援財団　熊本県上益城郡益城町田原</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2081-10</a:t>
            </a: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096-289-2438      E-mail/</a:t>
            </a:r>
            <a:r>
              <a:rPr lang="en-US" altLang="ja-JP" sz="1200" b="1" dirty="0" err="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kakushin</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@kmt-ti.or.jp</a:t>
            </a:r>
          </a:p>
          <a:p>
            <a:pPr marL="0" marR="0" lvl="0" indent="0" algn="l" defTabSz="1019007" rtl="0" eaLnBrk="1" fontAlgn="auto" latinLnBrk="0" hangingPunct="1">
              <a:lnSpc>
                <a:spcPct val="100000"/>
              </a:lnSpc>
              <a:spcBef>
                <a:spcPts val="0"/>
              </a:spcBef>
              <a:spcAft>
                <a:spcPts val="0"/>
              </a:spcAft>
              <a:buClrTx/>
              <a:buSzTx/>
              <a:buFontTx/>
              <a:buNone/>
              <a:tabLst/>
              <a:defRPr/>
            </a:pPr>
            <a:r>
              <a:rPr lang="en-US"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D9C0BFAD-40C2-521B-32A7-9315FB32F733}"/>
              </a:ext>
            </a:extLst>
          </p:cNvPr>
          <p:cNvSpPr/>
          <p:nvPr/>
        </p:nvSpPr>
        <p:spPr>
          <a:xfrm>
            <a:off x="247372" y="10431163"/>
            <a:ext cx="794293" cy="369332"/>
          </a:xfrm>
          <a:prstGeom prst="rect">
            <a:avLst/>
          </a:prstGeom>
          <a:solidFill>
            <a:schemeClr val="bg1"/>
          </a:solidFill>
          <a:ln w="19050">
            <a:noFill/>
          </a:ln>
        </p:spPr>
        <p:txBody>
          <a:bodyPr wrap="square" anchor="ctr">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お問い合わせ</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7385B415-E99F-3980-FA65-41C8B4BE3010}"/>
              </a:ext>
            </a:extLst>
          </p:cNvPr>
          <p:cNvSpPr txBox="1"/>
          <p:nvPr/>
        </p:nvSpPr>
        <p:spPr>
          <a:xfrm>
            <a:off x="5110752" y="9444765"/>
            <a:ext cx="2339102" cy="451406"/>
          </a:xfrm>
          <a:prstGeom prst="rect">
            <a:avLst/>
          </a:prstGeom>
          <a:noFill/>
        </p:spPr>
        <p:txBody>
          <a:bodyPr wrap="none" rtlCol="0">
            <a:spAutoFit/>
          </a:bodyPr>
          <a:lstStyle/>
          <a:p>
            <a:pPr marL="0" marR="0" lvl="0" indent="0" algn="l" defTabSz="1019007" rtl="0" eaLnBrk="1" fontAlgn="auto" latinLnBrk="0" hangingPunct="1">
              <a:lnSpc>
                <a:spcPts val="1400"/>
              </a:lnSpc>
              <a:spcBef>
                <a:spcPts val="0"/>
              </a:spcBef>
              <a:spcAft>
                <a:spcPts val="0"/>
              </a:spcAft>
              <a:buClrTx/>
              <a:buSzTx/>
              <a:buFontTx/>
              <a:buNone/>
              <a:tabLst/>
              <a:defRPr/>
            </a:pPr>
            <a:r>
              <a:rPr kumimoji="1" lang="en-US" altLang="ja-JP" sz="105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裏面、もしくは別紙にご記入の上</a:t>
            </a:r>
            <a:endParaRPr kumimoji="1" lang="en-US" altLang="ja-JP" sz="105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ts val="1400"/>
              </a:lnSpc>
              <a:spcBef>
                <a:spcPts val="0"/>
              </a:spcBef>
              <a:spcAft>
                <a:spcPts val="0"/>
              </a:spcAft>
              <a:buClrTx/>
              <a:buSzTx/>
              <a:buFontTx/>
              <a:buNone/>
              <a:tabLst/>
              <a:defRPr/>
            </a:pPr>
            <a:r>
              <a:rPr kumimoji="1" lang="ja-JP" altLang="en-US" sz="105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お申し込みをお願いいたします</a:t>
            </a:r>
          </a:p>
        </p:txBody>
      </p:sp>
      <p:sp>
        <p:nvSpPr>
          <p:cNvPr id="42" name="正方形/長方形 41">
            <a:extLst>
              <a:ext uri="{FF2B5EF4-FFF2-40B4-BE49-F238E27FC236}">
                <a16:creationId xmlns:a16="http://schemas.microsoft.com/office/drawing/2014/main" id="{11FEDE4D-ECBB-1437-66CF-EC336DEC7D6F}"/>
              </a:ext>
            </a:extLst>
          </p:cNvPr>
          <p:cNvSpPr/>
          <p:nvPr/>
        </p:nvSpPr>
        <p:spPr>
          <a:xfrm>
            <a:off x="427885" y="117147"/>
            <a:ext cx="4156564" cy="276999"/>
          </a:xfrm>
          <a:prstGeom prst="rect">
            <a:avLst/>
          </a:prstGeom>
          <a:ln w="28575">
            <a:noFill/>
          </a:ln>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くまもと産業支援財団はがんばる中小企業を応援します</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図 44">
            <a:extLst>
              <a:ext uri="{FF2B5EF4-FFF2-40B4-BE49-F238E27FC236}">
                <a16:creationId xmlns:a16="http://schemas.microsoft.com/office/drawing/2014/main" id="{D39CAB01-32CA-9DA6-A59A-2DB0F799C69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3639" y="497450"/>
            <a:ext cx="372195" cy="377719"/>
          </a:xfrm>
          <a:prstGeom prst="rect">
            <a:avLst/>
          </a:prstGeom>
        </p:spPr>
      </p:pic>
      <p:sp>
        <p:nvSpPr>
          <p:cNvPr id="16" name="正方形/長方形 15">
            <a:extLst>
              <a:ext uri="{FF2B5EF4-FFF2-40B4-BE49-F238E27FC236}">
                <a16:creationId xmlns:a16="http://schemas.microsoft.com/office/drawing/2014/main" id="{CFBCF33D-13DC-1F12-65AB-FB5AC1199966}"/>
              </a:ext>
            </a:extLst>
          </p:cNvPr>
          <p:cNvSpPr/>
          <p:nvPr/>
        </p:nvSpPr>
        <p:spPr>
          <a:xfrm>
            <a:off x="183691" y="6717283"/>
            <a:ext cx="763546" cy="276999"/>
          </a:xfrm>
          <a:prstGeom prst="rect">
            <a:avLst/>
          </a:prstGeom>
          <a:solidFill>
            <a:schemeClr val="tx1">
              <a:lumMod val="75000"/>
              <a:lumOff val="25000"/>
            </a:schemeClr>
          </a:solid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開 催 日</a:t>
            </a:r>
          </a:p>
        </p:txBody>
      </p:sp>
      <p:sp>
        <p:nvSpPr>
          <p:cNvPr id="51" name="正方形/長方形 50">
            <a:extLst>
              <a:ext uri="{FF2B5EF4-FFF2-40B4-BE49-F238E27FC236}">
                <a16:creationId xmlns:a16="http://schemas.microsoft.com/office/drawing/2014/main" id="{56435D0B-A64F-A6FB-7B43-86B3F32C4416}"/>
              </a:ext>
            </a:extLst>
          </p:cNvPr>
          <p:cNvSpPr/>
          <p:nvPr/>
        </p:nvSpPr>
        <p:spPr>
          <a:xfrm>
            <a:off x="180686" y="7463831"/>
            <a:ext cx="800219" cy="276999"/>
          </a:xfrm>
          <a:prstGeom prst="rect">
            <a:avLst/>
          </a:prstGeom>
          <a:solidFill>
            <a:schemeClr val="tx1">
              <a:lumMod val="75000"/>
              <a:lumOff val="25000"/>
            </a:schemeClr>
          </a:solidFill>
        </p:spPr>
        <p:txBody>
          <a:bodyPr wrap="square">
            <a:spAutoFit/>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開催場所</a:t>
            </a:r>
          </a:p>
        </p:txBody>
      </p:sp>
      <p:sp>
        <p:nvSpPr>
          <p:cNvPr id="38" name="正方形/長方形 37">
            <a:extLst>
              <a:ext uri="{FF2B5EF4-FFF2-40B4-BE49-F238E27FC236}">
                <a16:creationId xmlns:a16="http://schemas.microsoft.com/office/drawing/2014/main" id="{847F3648-18F2-2F82-2248-334E6F0DFAD7}"/>
              </a:ext>
            </a:extLst>
          </p:cNvPr>
          <p:cNvSpPr/>
          <p:nvPr/>
        </p:nvSpPr>
        <p:spPr>
          <a:xfrm>
            <a:off x="199370" y="8034231"/>
            <a:ext cx="800219" cy="276999"/>
          </a:xfrm>
          <a:prstGeom prst="rect">
            <a:avLst/>
          </a:prstGeom>
          <a:solidFill>
            <a:schemeClr val="tx1">
              <a:lumMod val="75000"/>
              <a:lumOff val="25000"/>
            </a:schemeClr>
          </a:solidFill>
        </p:spPr>
        <p:txBody>
          <a:bodyPr wrap="non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宿泊場所</a:t>
            </a:r>
          </a:p>
        </p:txBody>
      </p:sp>
      <p:sp>
        <p:nvSpPr>
          <p:cNvPr id="39" name="正方形/長方形 38">
            <a:extLst>
              <a:ext uri="{FF2B5EF4-FFF2-40B4-BE49-F238E27FC236}">
                <a16:creationId xmlns:a16="http://schemas.microsoft.com/office/drawing/2014/main" id="{22899264-73CB-F880-8519-37034F745E76}"/>
              </a:ext>
            </a:extLst>
          </p:cNvPr>
          <p:cNvSpPr/>
          <p:nvPr/>
        </p:nvSpPr>
        <p:spPr>
          <a:xfrm>
            <a:off x="172842" y="8484665"/>
            <a:ext cx="810760" cy="276999"/>
          </a:xfrm>
          <a:prstGeom prst="rect">
            <a:avLst/>
          </a:prstGeom>
          <a:solidFill>
            <a:schemeClr val="tx1">
              <a:lumMod val="75000"/>
              <a:lumOff val="25000"/>
            </a:schemeClr>
          </a:solid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受 講 料</a:t>
            </a:r>
          </a:p>
        </p:txBody>
      </p:sp>
      <p:sp>
        <p:nvSpPr>
          <p:cNvPr id="40" name="正方形/長方形 39">
            <a:extLst>
              <a:ext uri="{FF2B5EF4-FFF2-40B4-BE49-F238E27FC236}">
                <a16:creationId xmlns:a16="http://schemas.microsoft.com/office/drawing/2014/main" id="{CAFA65A1-FD4A-BE8D-FCD7-2FF6E70F42E1}"/>
              </a:ext>
            </a:extLst>
          </p:cNvPr>
          <p:cNvSpPr/>
          <p:nvPr/>
        </p:nvSpPr>
        <p:spPr>
          <a:xfrm>
            <a:off x="163105" y="9071468"/>
            <a:ext cx="800218" cy="276999"/>
          </a:xfrm>
          <a:prstGeom prst="rect">
            <a:avLst/>
          </a:prstGeom>
          <a:solidFill>
            <a:schemeClr val="tx1">
              <a:lumMod val="75000"/>
              <a:lumOff val="25000"/>
            </a:schemeClr>
          </a:solid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定   　員</a:t>
            </a:r>
          </a:p>
        </p:txBody>
      </p:sp>
      <p:sp>
        <p:nvSpPr>
          <p:cNvPr id="41" name="正方形/長方形 40">
            <a:extLst>
              <a:ext uri="{FF2B5EF4-FFF2-40B4-BE49-F238E27FC236}">
                <a16:creationId xmlns:a16="http://schemas.microsoft.com/office/drawing/2014/main" id="{E8510773-FC1F-4919-F2A6-81A44D1460E2}"/>
              </a:ext>
            </a:extLst>
          </p:cNvPr>
          <p:cNvSpPr/>
          <p:nvPr/>
        </p:nvSpPr>
        <p:spPr>
          <a:xfrm>
            <a:off x="180686" y="9488353"/>
            <a:ext cx="790452" cy="461665"/>
          </a:xfrm>
          <a:prstGeom prst="rect">
            <a:avLst/>
          </a:prstGeom>
          <a:solidFill>
            <a:schemeClr val="tx1">
              <a:lumMod val="75000"/>
              <a:lumOff val="25000"/>
            </a:schemeClr>
          </a:solid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eiryo UI" panose="020B0604030504040204" pitchFamily="50" charset="-128"/>
              </a:rPr>
              <a:t>お申込み期     限</a:t>
            </a:r>
          </a:p>
        </p:txBody>
      </p:sp>
      <p:sp>
        <p:nvSpPr>
          <p:cNvPr id="56" name="正方形/長方形 55">
            <a:extLst>
              <a:ext uri="{FF2B5EF4-FFF2-40B4-BE49-F238E27FC236}">
                <a16:creationId xmlns:a16="http://schemas.microsoft.com/office/drawing/2014/main" id="{B249CE6F-0913-5C04-608E-CF4D47579B2A}"/>
              </a:ext>
            </a:extLst>
          </p:cNvPr>
          <p:cNvSpPr/>
          <p:nvPr/>
        </p:nvSpPr>
        <p:spPr>
          <a:xfrm>
            <a:off x="5087298" y="882221"/>
            <a:ext cx="2975288" cy="400110"/>
          </a:xfrm>
          <a:prstGeom prst="rect">
            <a:avLst/>
          </a:prstGeom>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800" b="1" i="1" u="none" strike="noStrike" kern="1200" cap="none" spc="0" normalizeH="0" baseline="0" noProof="0" dirty="0">
                <a:ln>
                  <a:noFill/>
                </a:ln>
                <a:solidFill>
                  <a:schemeClr val="accent1">
                    <a:lumMod val="75000"/>
                  </a:schemeClr>
                </a:solidFill>
                <a:effectLst/>
                <a:uLnTx/>
                <a:uFillTx/>
                <a:latin typeface="HGP行書体" panose="03000600000000000000" pitchFamily="66" charset="-128"/>
                <a:ea typeface="HGP行書体" panose="03000600000000000000" pitchFamily="66" charset="-128"/>
                <a:cs typeface="MS PMincho" charset="-128"/>
              </a:rPr>
              <a:t>やる気！元気！</a:t>
            </a:r>
            <a:r>
              <a:rPr kumimoji="1" lang="ja-JP" altLang="en-US" sz="2000" b="1" i="1" u="none" strike="noStrike" kern="1200" cap="none" spc="0" normalizeH="0" baseline="0" noProof="0" dirty="0">
                <a:ln>
                  <a:noFill/>
                </a:ln>
                <a:solidFill>
                  <a:schemeClr val="accent1">
                    <a:lumMod val="75000"/>
                  </a:schemeClr>
                </a:solidFill>
                <a:effectLst/>
                <a:uLnTx/>
                <a:uFillTx/>
                <a:latin typeface="HGP行書体" panose="03000600000000000000" pitchFamily="66" charset="-128"/>
                <a:ea typeface="HGP行書体" panose="03000600000000000000" pitchFamily="66" charset="-128"/>
                <a:cs typeface="MS PMincho" charset="-128"/>
              </a:rPr>
              <a:t>本気</a:t>
            </a:r>
            <a:r>
              <a:rPr kumimoji="1" lang="ja-JP" altLang="en-US" sz="1800" b="1" i="1" u="none" strike="noStrike" kern="1200" cap="none" spc="0" normalizeH="0" baseline="0" noProof="0" dirty="0">
                <a:ln>
                  <a:noFill/>
                </a:ln>
                <a:solidFill>
                  <a:schemeClr val="accent1">
                    <a:lumMod val="75000"/>
                  </a:schemeClr>
                </a:solidFill>
                <a:effectLst/>
                <a:uLnTx/>
                <a:uFillTx/>
                <a:latin typeface="HGP行書体" panose="03000600000000000000" pitchFamily="66" charset="-128"/>
                <a:ea typeface="HGP行書体" panose="03000600000000000000" pitchFamily="66" charset="-128"/>
                <a:cs typeface="MS PMincho" charset="-128"/>
              </a:rPr>
              <a:t>！</a:t>
            </a:r>
            <a:endParaRPr kumimoji="1" lang="en-US" altLang="ja-JP" sz="2400" b="1" i="1" u="none" strike="noStrike" kern="1200" cap="none" spc="0" normalizeH="0" baseline="0" noProof="0" dirty="0">
              <a:ln>
                <a:noFill/>
              </a:ln>
              <a:solidFill>
                <a:schemeClr val="accent1">
                  <a:lumMod val="75000"/>
                </a:schemeClr>
              </a:solidFill>
              <a:effectLst/>
              <a:uLnTx/>
              <a:uFillTx/>
              <a:latin typeface="HGP行書体" panose="03000600000000000000" pitchFamily="66" charset="-128"/>
              <a:ea typeface="HGP行書体" panose="03000600000000000000" pitchFamily="66" charset="-128"/>
              <a:cs typeface="MS PMincho" charset="-128"/>
            </a:endParaRPr>
          </a:p>
        </p:txBody>
      </p:sp>
      <p:sp>
        <p:nvSpPr>
          <p:cNvPr id="48" name="テキスト ボックス 47">
            <a:extLst>
              <a:ext uri="{FF2B5EF4-FFF2-40B4-BE49-F238E27FC236}">
                <a16:creationId xmlns:a16="http://schemas.microsoft.com/office/drawing/2014/main" id="{9E0AA50B-121E-572F-6365-35D81A57AB1F}"/>
              </a:ext>
            </a:extLst>
          </p:cNvPr>
          <p:cNvSpPr txBox="1"/>
          <p:nvPr/>
        </p:nvSpPr>
        <p:spPr>
          <a:xfrm>
            <a:off x="980196" y="6652096"/>
            <a:ext cx="3921266" cy="616387"/>
          </a:xfrm>
          <a:prstGeom prst="rect">
            <a:avLst/>
          </a:prstGeom>
          <a:noFill/>
        </p:spPr>
        <p:txBody>
          <a:bodyPr wrap="none">
            <a:spAutoFit/>
          </a:bodyPr>
          <a:lstStyle/>
          <a:p>
            <a:pPr marL="0" marR="0" lvl="0" indent="0" algn="l" defTabSz="1019007" rtl="0" eaLnBrk="1" fontAlgn="auto" latinLnBrk="0" hangingPunct="1">
              <a:lnSpc>
                <a:spcPts val="2200"/>
              </a:lnSpc>
              <a:spcBef>
                <a:spcPts val="0"/>
              </a:spcBef>
              <a:spcAft>
                <a:spcPts val="0"/>
              </a:spcAft>
              <a:buClrTx/>
              <a:buSzTx/>
              <a:buFontTx/>
              <a:buNone/>
              <a:tabLst/>
              <a:defRPr/>
            </a:pPr>
            <a:r>
              <a:rPr lang="ja-JP" altLang="en-US" sz="1400" dirty="0">
                <a:solidFill>
                  <a:prstClr val="black"/>
                </a:solidFill>
                <a:effectLst>
                  <a:glow rad="63500">
                    <a:prstClr val="white"/>
                  </a:glow>
                  <a:innerShdw blurRad="63500" dir="13440000">
                    <a:prstClr val="white">
                      <a:alpha val="50000"/>
                    </a:prstClr>
                  </a:innerShdw>
                </a:effectLst>
                <a:latin typeface="HGPｺﾞｼｯｸE" panose="020B0900000000000000" pitchFamily="50" charset="-128"/>
                <a:ea typeface="HGPｺﾞｼｯｸE" panose="020B0900000000000000" pitchFamily="50" charset="-128"/>
                <a:cs typeface="MS PMincho" charset="-128"/>
              </a:rPr>
              <a:t>第１単位　令和 ７年 ５月 １５日（木） ～ １６日（金）</a:t>
            </a:r>
            <a:endParaRPr lang="en-US" altLang="ja-JP" sz="1400" dirty="0">
              <a:solidFill>
                <a:prstClr val="black"/>
              </a:solidFill>
              <a:effectLst>
                <a:glow rad="63500">
                  <a:prstClr val="white"/>
                </a:glow>
                <a:innerShdw blurRad="63500" dir="13440000">
                  <a:prstClr val="white">
                    <a:alpha val="50000"/>
                  </a:prstClr>
                </a:innerShdw>
              </a:effectLst>
              <a:latin typeface="HGPｺﾞｼｯｸE" panose="020B0900000000000000" pitchFamily="50" charset="-128"/>
              <a:ea typeface="HGPｺﾞｼｯｸE" panose="020B0900000000000000" pitchFamily="50" charset="-128"/>
              <a:cs typeface="MS PMincho" charset="-128"/>
            </a:endParaRPr>
          </a:p>
          <a:p>
            <a:pPr marL="0" marR="0" lvl="0" indent="0" algn="l" defTabSz="1019007" rtl="0" eaLnBrk="1" fontAlgn="auto" latinLnBrk="0" hangingPunct="1">
              <a:lnSpc>
                <a:spcPts val="22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glow rad="63500">
                    <a:prstClr val="white"/>
                  </a:glow>
                  <a:innerShdw blurRad="63500" dir="13440000">
                    <a:prstClr val="white">
                      <a:alpha val="50000"/>
                    </a:prstClr>
                  </a:innerShdw>
                </a:effectLst>
                <a:uLnTx/>
                <a:uFillTx/>
                <a:latin typeface="HGPｺﾞｼｯｸE" panose="020B0900000000000000" pitchFamily="50" charset="-128"/>
                <a:ea typeface="HGPｺﾞｼｯｸE" panose="020B0900000000000000" pitchFamily="50" charset="-128"/>
                <a:cs typeface="MS PMincho" charset="-128"/>
              </a:rPr>
              <a:t>第２単位　令和 ７年 ６月 １２日（木） ～ </a:t>
            </a:r>
            <a:r>
              <a:rPr lang="ja-JP" altLang="en-US" sz="1400" dirty="0">
                <a:solidFill>
                  <a:prstClr val="black"/>
                </a:solidFill>
                <a:effectLst>
                  <a:glow rad="63500">
                    <a:prstClr val="white"/>
                  </a:glow>
                  <a:innerShdw blurRad="63500" dir="13440000">
                    <a:prstClr val="white">
                      <a:alpha val="50000"/>
                    </a:prstClr>
                  </a:innerShdw>
                </a:effectLst>
                <a:latin typeface="HGPｺﾞｼｯｸE" panose="020B0900000000000000" pitchFamily="50" charset="-128"/>
                <a:ea typeface="HGPｺﾞｼｯｸE" panose="020B0900000000000000" pitchFamily="50" charset="-128"/>
                <a:cs typeface="MS PMincho" charset="-128"/>
              </a:rPr>
              <a:t>１３</a:t>
            </a:r>
            <a:r>
              <a:rPr kumimoji="1" lang="ja-JP" altLang="en-US" sz="1400" i="0" u="none" strike="noStrike" kern="1200" cap="none" spc="0" normalizeH="0" baseline="0" noProof="0" dirty="0">
                <a:ln>
                  <a:noFill/>
                </a:ln>
                <a:solidFill>
                  <a:prstClr val="black"/>
                </a:solidFill>
                <a:effectLst>
                  <a:glow rad="63500">
                    <a:prstClr val="white"/>
                  </a:glow>
                  <a:innerShdw blurRad="63500" dir="13440000">
                    <a:prstClr val="white">
                      <a:alpha val="50000"/>
                    </a:prstClr>
                  </a:innerShdw>
                </a:effectLst>
                <a:uLnTx/>
                <a:uFillTx/>
                <a:latin typeface="HGPｺﾞｼｯｸE" panose="020B0900000000000000" pitchFamily="50" charset="-128"/>
                <a:ea typeface="HGPｺﾞｼｯｸE" panose="020B0900000000000000" pitchFamily="50" charset="-128"/>
                <a:cs typeface="MS PMincho" charset="-128"/>
              </a:rPr>
              <a:t>日（金）</a:t>
            </a:r>
            <a:endParaRPr kumimoji="1" lang="en-US" altLang="ja-JP" sz="2000" b="1" i="0" u="none" strike="noStrike" kern="1200" cap="none" spc="0" normalizeH="0" baseline="0" noProof="0" dirty="0">
              <a:ln>
                <a:noFill/>
              </a:ln>
              <a:solidFill>
                <a:prstClr val="black"/>
              </a:solidFill>
              <a:effectLst>
                <a:glow rad="63500">
                  <a:prstClr val="white"/>
                </a:glow>
                <a:innerShdw blurRad="63500" dir="13440000">
                  <a:prstClr val="white">
                    <a:alpha val="50000"/>
                  </a:prstClr>
                </a:innerShdw>
              </a:effectLst>
              <a:uLnTx/>
              <a:uFillTx/>
              <a:latin typeface="HGPｺﾞｼｯｸE" panose="020B0900000000000000" pitchFamily="50" charset="-128"/>
              <a:ea typeface="HGPｺﾞｼｯｸE" panose="020B0900000000000000" pitchFamily="50" charset="-128"/>
              <a:cs typeface="MS PMincho" charset="-128"/>
            </a:endParaRPr>
          </a:p>
        </p:txBody>
      </p:sp>
      <p:graphicFrame>
        <p:nvGraphicFramePr>
          <p:cNvPr id="25" name="Object 11">
            <a:extLst>
              <a:ext uri="{FF2B5EF4-FFF2-40B4-BE49-F238E27FC236}">
                <a16:creationId xmlns:a16="http://schemas.microsoft.com/office/drawing/2014/main" id="{7B02B850-EB4D-B830-C9D6-1307C8AC545A}"/>
              </a:ext>
            </a:extLst>
          </p:cNvPr>
          <p:cNvGraphicFramePr>
            <a:graphicFrameLocks noChangeAspect="1"/>
          </p:cNvGraphicFramePr>
          <p:nvPr>
            <p:extLst>
              <p:ext uri="{D42A27DB-BD31-4B8C-83A1-F6EECF244321}">
                <p14:modId xmlns:p14="http://schemas.microsoft.com/office/powerpoint/2010/main" val="1895216275"/>
              </p:ext>
            </p:extLst>
          </p:nvPr>
        </p:nvGraphicFramePr>
        <p:xfrm>
          <a:off x="621674" y="328208"/>
          <a:ext cx="4080954" cy="946016"/>
        </p:xfrm>
        <a:graphic>
          <a:graphicData uri="http://schemas.openxmlformats.org/presentationml/2006/ole">
            <mc:AlternateContent xmlns:mc="http://schemas.openxmlformats.org/markup-compatibility/2006">
              <mc:Choice xmlns:v="urn:schemas-microsoft-com:vml" Requires="v">
                <p:oleObj name="Designer 描画" r:id="rId5" imgW="10039350" imgH="2438400" progId="Designer.Drawing.7">
                  <p:embed/>
                </p:oleObj>
              </mc:Choice>
              <mc:Fallback>
                <p:oleObj name="Designer 描画" r:id="rId5" imgW="10039350" imgH="2438400" progId="Designer.Drawing.7">
                  <p:embed/>
                  <p:pic>
                    <p:nvPicPr>
                      <p:cNvPr id="2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74" y="328208"/>
                        <a:ext cx="4080954" cy="946016"/>
                      </a:xfrm>
                      <a:prstGeom prst="rect">
                        <a:avLst/>
                      </a:prstGeom>
                      <a:noFill/>
                      <a:ln>
                        <a:noFill/>
                      </a:ln>
                      <a:effectLst/>
                    </p:spPr>
                  </p:pic>
                </p:oleObj>
              </mc:Fallback>
            </mc:AlternateContent>
          </a:graphicData>
        </a:graphic>
      </p:graphicFrame>
      <p:sp>
        <p:nvSpPr>
          <p:cNvPr id="5" name="テキスト ボックス 4">
            <a:extLst>
              <a:ext uri="{FF2B5EF4-FFF2-40B4-BE49-F238E27FC236}">
                <a16:creationId xmlns:a16="http://schemas.microsoft.com/office/drawing/2014/main" id="{2BC3CB36-482B-B0E7-50BC-F93444685832}"/>
              </a:ext>
            </a:extLst>
          </p:cNvPr>
          <p:cNvSpPr txBox="1"/>
          <p:nvPr/>
        </p:nvSpPr>
        <p:spPr>
          <a:xfrm>
            <a:off x="5147716" y="570730"/>
            <a:ext cx="2895869" cy="369332"/>
          </a:xfrm>
          <a:prstGeom prst="rect">
            <a:avLst/>
          </a:prstGeom>
          <a:noFill/>
        </p:spPr>
        <p:txBody>
          <a:bodyPr wrap="square" rtlCol="0">
            <a:spAutoFit/>
          </a:bodyPr>
          <a:lstStyle/>
          <a:p>
            <a:r>
              <a:rPr kumimoji="1" lang="ja-JP" altLang="en-US" sz="1800" b="1" i="1" dirty="0">
                <a:latin typeface="HG創英角ﾎﾟｯﾌﾟ体" panose="040B0A09000000000000" pitchFamily="49" charset="-128"/>
                <a:ea typeface="HG創英角ﾎﾟｯﾌﾟ体" panose="040B0A09000000000000" pitchFamily="49" charset="-128"/>
              </a:rPr>
              <a:t>くまもと産業支援財団</a:t>
            </a:r>
          </a:p>
        </p:txBody>
      </p:sp>
      <p:sp>
        <p:nvSpPr>
          <p:cNvPr id="13" name="テキスト ボックス 12">
            <a:extLst>
              <a:ext uri="{FF2B5EF4-FFF2-40B4-BE49-F238E27FC236}">
                <a16:creationId xmlns:a16="http://schemas.microsoft.com/office/drawing/2014/main" id="{EED7A4FF-F910-D967-3B78-6CAB99FAC447}"/>
              </a:ext>
            </a:extLst>
          </p:cNvPr>
          <p:cNvSpPr txBox="1"/>
          <p:nvPr/>
        </p:nvSpPr>
        <p:spPr>
          <a:xfrm>
            <a:off x="5281052" y="405435"/>
            <a:ext cx="1765379" cy="215444"/>
          </a:xfrm>
          <a:prstGeom prst="rect">
            <a:avLst/>
          </a:prstGeom>
          <a:noFill/>
        </p:spPr>
        <p:txBody>
          <a:bodyPr wrap="square" rtlCol="0">
            <a:spAutoFit/>
          </a:bodyPr>
          <a:lstStyle/>
          <a:p>
            <a:r>
              <a:rPr kumimoji="1" lang="ja-JP" altLang="en-US" sz="800" dirty="0"/>
              <a:t>公益財団法人</a:t>
            </a:r>
          </a:p>
        </p:txBody>
      </p:sp>
      <p:sp>
        <p:nvSpPr>
          <p:cNvPr id="30" name="角丸四角形 29">
            <a:extLst>
              <a:ext uri="{FF2B5EF4-FFF2-40B4-BE49-F238E27FC236}">
                <a16:creationId xmlns:a16="http://schemas.microsoft.com/office/drawing/2014/main" id="{DBC54507-3952-773A-9C7F-F1B9731F5797}"/>
              </a:ext>
            </a:extLst>
          </p:cNvPr>
          <p:cNvSpPr/>
          <p:nvPr/>
        </p:nvSpPr>
        <p:spPr>
          <a:xfrm>
            <a:off x="947237" y="6050621"/>
            <a:ext cx="5826070" cy="370085"/>
          </a:xfrm>
          <a:prstGeom prst="roundRect">
            <a:avLst>
              <a:gd name="adj" fmla="val 50000"/>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メイリオ" panose="020B0604030504040204" pitchFamily="50" charset="-128"/>
              </a:rPr>
              <a:t>改善力を持った人材を育成し、企業の生産性アップ！！</a:t>
            </a:r>
          </a:p>
        </p:txBody>
      </p:sp>
      <p:sp>
        <p:nvSpPr>
          <p:cNvPr id="2" name="正方形/長方形 1">
            <a:extLst>
              <a:ext uri="{FF2B5EF4-FFF2-40B4-BE49-F238E27FC236}">
                <a16:creationId xmlns:a16="http://schemas.microsoft.com/office/drawing/2014/main" id="{DCAA6AB2-8FC0-8EE1-23CF-EBCEF6F8533B}"/>
              </a:ext>
            </a:extLst>
          </p:cNvPr>
          <p:cNvSpPr/>
          <p:nvPr/>
        </p:nvSpPr>
        <p:spPr>
          <a:xfrm>
            <a:off x="937471" y="5267824"/>
            <a:ext cx="5976055" cy="707886"/>
          </a:xfrm>
          <a:prstGeom prst="rect">
            <a:avLst/>
          </a:prstGeom>
          <a:solidFill>
            <a:schemeClr val="bg2"/>
          </a:solid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「ひのくに道場」は、地場企業の生産現場力の強化を図る目的で平成１１年より実施しているもので、これまでに</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131</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社</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1007</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名</a:t>
            </a:r>
            <a:r>
              <a:rPr kumimoji="1"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が参加しています。生産現場における作業のロスや設備のロスを見つけ出し、ムダを徹底的に排除するという現場改善の基本を学んでいただくための講座です</a:t>
            </a:r>
          </a:p>
        </p:txBody>
      </p:sp>
      <p:sp>
        <p:nvSpPr>
          <p:cNvPr id="12" name="正方形/長方形 11">
            <a:extLst>
              <a:ext uri="{FF2B5EF4-FFF2-40B4-BE49-F238E27FC236}">
                <a16:creationId xmlns:a16="http://schemas.microsoft.com/office/drawing/2014/main" id="{2C6E80F6-714B-B615-5282-330C2D2E8C28}"/>
              </a:ext>
            </a:extLst>
          </p:cNvPr>
          <p:cNvSpPr/>
          <p:nvPr/>
        </p:nvSpPr>
        <p:spPr>
          <a:xfrm>
            <a:off x="3425648" y="2545364"/>
            <a:ext cx="2086187" cy="615553"/>
          </a:xfrm>
          <a:prstGeom prst="rect">
            <a:avLst/>
          </a:prstGeom>
          <a:solidFill>
            <a:schemeClr val="tx1">
              <a:alpha val="50000"/>
            </a:schemeClr>
          </a:solid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明朝E" panose="02020900000000000000" pitchFamily="18" charset="-128"/>
                <a:ea typeface="HGP明朝E" panose="02020900000000000000" pitchFamily="18" charset="-128"/>
                <a:cs typeface="メイリオ" panose="020B0604030504040204" pitchFamily="50" charset="-128"/>
              </a:rPr>
              <a:t>講 師　</a:t>
            </a:r>
            <a:endParaRPr kumimoji="1" lang="en-US" altLang="ja-JP" sz="1200" b="0" i="0" u="none" strike="noStrike" kern="1200" cap="none" spc="0" normalizeH="0" baseline="0" noProof="0" dirty="0">
              <a:ln>
                <a:noFill/>
              </a:ln>
              <a:solidFill>
                <a:prstClr val="white"/>
              </a:solidFill>
              <a:effectLst/>
              <a:uLnTx/>
              <a:uFillTx/>
              <a:latin typeface="HGP明朝E" panose="02020900000000000000" pitchFamily="18" charset="-128"/>
              <a:ea typeface="HGP明朝E" panose="02020900000000000000" pitchFamily="18" charset="-128"/>
              <a:cs typeface="メイリオ"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lang="ja-JP" altLang="en-US" sz="1100" dirty="0">
                <a:solidFill>
                  <a:prstClr val="white"/>
                </a:solidFill>
                <a:latin typeface="HGP明朝E" panose="02020900000000000000" pitchFamily="18" charset="-128"/>
                <a:ea typeface="HGP明朝E" panose="02020900000000000000" pitchFamily="18" charset="-128"/>
                <a:cs typeface="メイリオ" panose="020B0604030504040204" pitchFamily="50" charset="-128"/>
              </a:rPr>
              <a:t>（株）</a:t>
            </a:r>
            <a:r>
              <a:rPr kumimoji="1" lang="ja-JP" altLang="en-US" sz="1100" b="0" i="0" u="none" strike="noStrike" kern="1200" cap="none" spc="0" normalizeH="0" baseline="0" noProof="0" dirty="0">
                <a:ln>
                  <a:noFill/>
                </a:ln>
                <a:solidFill>
                  <a:prstClr val="white"/>
                </a:solidFill>
                <a:effectLst/>
                <a:uLnTx/>
                <a:uFillTx/>
                <a:latin typeface="HGP明朝E" panose="02020900000000000000" pitchFamily="18" charset="-128"/>
                <a:ea typeface="HGP明朝E" panose="02020900000000000000" pitchFamily="18" charset="-128"/>
                <a:cs typeface="メイリオ" panose="020B0604030504040204" pitchFamily="50" charset="-128"/>
              </a:rPr>
              <a:t>ロンド・アプリウェアサービス</a:t>
            </a: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HGP明朝E" panose="02020900000000000000" pitchFamily="18" charset="-128"/>
                <a:ea typeface="HGP明朝E" panose="02020900000000000000" pitchFamily="18" charset="-128"/>
                <a:cs typeface="メイリオ" panose="020B0604030504040204" pitchFamily="50" charset="-128"/>
              </a:rPr>
              <a:t>代表取締役社長　中崎　勝　氏</a:t>
            </a:r>
          </a:p>
        </p:txBody>
      </p:sp>
      <p:sp>
        <p:nvSpPr>
          <p:cNvPr id="50" name="テキスト ボックス 49">
            <a:extLst>
              <a:ext uri="{FF2B5EF4-FFF2-40B4-BE49-F238E27FC236}">
                <a16:creationId xmlns:a16="http://schemas.microsoft.com/office/drawing/2014/main" id="{0986B5D0-729C-98F9-1B32-22F6E8AC433B}"/>
              </a:ext>
            </a:extLst>
          </p:cNvPr>
          <p:cNvSpPr txBox="1"/>
          <p:nvPr/>
        </p:nvSpPr>
        <p:spPr>
          <a:xfrm>
            <a:off x="3391615" y="1638120"/>
            <a:ext cx="3586982" cy="584775"/>
          </a:xfrm>
          <a:prstGeom prst="rect">
            <a:avLst/>
          </a:prstGeom>
          <a:noFill/>
        </p:spPr>
        <p:txBody>
          <a:bodyPr wrap="square">
            <a:spAutoFit/>
          </a:bodyPr>
          <a:lstStyle/>
          <a:p>
            <a:r>
              <a:rPr kumimoji="1" lang="ja-JP" altLang="en-US" sz="3200" b="1" i="0" u="none" strike="noStrike" kern="1200" cap="none" spc="0" normalizeH="0" baseline="0" noProof="0" dirty="0">
                <a:ln>
                  <a:noFill/>
                </a:ln>
                <a:solidFill>
                  <a:prstClr val="black"/>
                </a:solidFill>
                <a:effectLst>
                  <a:glow rad="63500">
                    <a:prstClr val="white"/>
                  </a:glow>
                  <a:innerShdw blurRad="63500" dir="13440000">
                    <a:prstClr val="white">
                      <a:alpha val="50000"/>
                    </a:prstClr>
                  </a:innerShdw>
                </a:effectLst>
                <a:uLnTx/>
                <a:uFillTx/>
                <a:latin typeface="BIZ UDP明朝 Medium" panose="02020500000000000000" pitchFamily="18" charset="-128"/>
                <a:ea typeface="BIZ UDP明朝 Medium" panose="02020500000000000000" pitchFamily="18" charset="-128"/>
                <a:cs typeface="MS PMincho" charset="-128"/>
              </a:rPr>
              <a:t>第</a:t>
            </a:r>
            <a:r>
              <a:rPr lang="ja-JP" altLang="en-US" sz="3200" b="1" dirty="0">
                <a:solidFill>
                  <a:prstClr val="black"/>
                </a:solidFill>
                <a:effectLst>
                  <a:glow rad="63500">
                    <a:prstClr val="white"/>
                  </a:glow>
                  <a:innerShdw blurRad="63500" dir="13440000">
                    <a:prstClr val="white">
                      <a:alpha val="50000"/>
                    </a:prstClr>
                  </a:innerShdw>
                </a:effectLst>
                <a:latin typeface="BIZ UDP明朝 Medium" panose="02020500000000000000" pitchFamily="18" charset="-128"/>
                <a:ea typeface="BIZ UDP明朝 Medium" panose="02020500000000000000" pitchFamily="18" charset="-128"/>
                <a:cs typeface="MS PMincho" charset="-128"/>
              </a:rPr>
              <a:t>４８</a:t>
            </a:r>
            <a:r>
              <a:rPr kumimoji="1" lang="ja-JP" altLang="en-US" sz="3200" b="1" i="0" u="none" strike="noStrike" kern="1200" cap="none" spc="0" normalizeH="0" baseline="0" noProof="0" dirty="0">
                <a:ln>
                  <a:noFill/>
                </a:ln>
                <a:solidFill>
                  <a:prstClr val="black"/>
                </a:solidFill>
                <a:effectLst>
                  <a:glow rad="63500">
                    <a:prstClr val="white"/>
                  </a:glow>
                  <a:innerShdw blurRad="63500" dir="13440000">
                    <a:prstClr val="white">
                      <a:alpha val="50000"/>
                    </a:prstClr>
                  </a:innerShdw>
                </a:effectLst>
                <a:uLnTx/>
                <a:uFillTx/>
                <a:latin typeface="BIZ UDP明朝 Medium" panose="02020500000000000000" pitchFamily="18" charset="-128"/>
                <a:ea typeface="BIZ UDP明朝 Medium" panose="02020500000000000000" pitchFamily="18" charset="-128"/>
                <a:cs typeface="MS PMincho" charset="-128"/>
              </a:rPr>
              <a:t>期生のご案内</a:t>
            </a:r>
            <a:endParaRPr lang="ja-JP" altLang="en-US" sz="2800" dirty="0"/>
          </a:p>
        </p:txBody>
      </p:sp>
      <p:sp>
        <p:nvSpPr>
          <p:cNvPr id="57" name="正方形/長方形 56">
            <a:extLst>
              <a:ext uri="{FF2B5EF4-FFF2-40B4-BE49-F238E27FC236}">
                <a16:creationId xmlns:a16="http://schemas.microsoft.com/office/drawing/2014/main" id="{A8323C7F-F57C-C56C-1DB0-0A710B8809E0}"/>
              </a:ext>
            </a:extLst>
          </p:cNvPr>
          <p:cNvSpPr/>
          <p:nvPr/>
        </p:nvSpPr>
        <p:spPr>
          <a:xfrm>
            <a:off x="3425649" y="2093208"/>
            <a:ext cx="4349924" cy="15971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C3C68BC5-2573-80CA-4F4B-5A4CCC8DE454}"/>
              </a:ext>
            </a:extLst>
          </p:cNvPr>
          <p:cNvSpPr txBox="1"/>
          <p:nvPr/>
        </p:nvSpPr>
        <p:spPr>
          <a:xfrm>
            <a:off x="-8617626" y="7256562"/>
            <a:ext cx="6613841" cy="430887"/>
          </a:xfrm>
          <a:prstGeom prst="rect">
            <a:avLst/>
          </a:prstGeom>
          <a:solidFill>
            <a:schemeClr val="accent4">
              <a:lumMod val="40000"/>
              <a:lumOff val="60000"/>
            </a:schemeClr>
          </a:solidFill>
        </p:spPr>
        <p:txBody>
          <a:bodyPr wrap="square">
            <a:spAutoFit/>
          </a:bodyPr>
          <a:lstStyle/>
          <a:p>
            <a:r>
              <a:rPr lang="en-US" altLang="ja-JP" sz="1100" b="1" dirty="0">
                <a:solidFill>
                  <a:prstClr val="black"/>
                </a:solidFill>
                <a:effectLst>
                  <a:glow rad="63500">
                    <a:prstClr val="white"/>
                  </a:glow>
                  <a:innerShdw blurRad="63500" dir="13440000">
                    <a:prstClr val="white">
                      <a:alpha val="50000"/>
                    </a:prstClr>
                  </a:innerShdw>
                </a:effectLst>
                <a:latin typeface="BIZ UDP明朝 Medium" panose="02020500000000000000" pitchFamily="18" charset="-128"/>
                <a:ea typeface="BIZ UDP明朝 Medium" panose="02020500000000000000" pitchFamily="18" charset="-128"/>
              </a:rPr>
              <a:t>※ </a:t>
            </a:r>
            <a:r>
              <a:rPr lang="ja-JP" altLang="en-US" sz="1100" b="1" dirty="0">
                <a:solidFill>
                  <a:prstClr val="black"/>
                </a:solidFill>
                <a:effectLst>
                  <a:glow rad="63500">
                    <a:prstClr val="white"/>
                  </a:glow>
                  <a:innerShdw blurRad="63500" dir="13440000">
                    <a:prstClr val="white">
                      <a:alpha val="50000"/>
                    </a:prstClr>
                  </a:innerShdw>
                </a:effectLst>
                <a:latin typeface="BIZ UDP明朝 Medium" panose="02020500000000000000" pitchFamily="18" charset="-128"/>
                <a:ea typeface="BIZ UDP明朝 Medium" panose="02020500000000000000" pitchFamily="18" charset="-128"/>
              </a:rPr>
              <a:t>本事業は令和</a:t>
            </a:r>
            <a:r>
              <a:rPr lang="en-US" altLang="ja-JP" sz="1100" b="1" dirty="0">
                <a:solidFill>
                  <a:prstClr val="black"/>
                </a:solidFill>
                <a:effectLst>
                  <a:glow rad="63500">
                    <a:prstClr val="white"/>
                  </a:glow>
                  <a:innerShdw blurRad="63500" dir="13440000">
                    <a:prstClr val="white">
                      <a:alpha val="50000"/>
                    </a:prstClr>
                  </a:innerShdw>
                </a:effectLst>
                <a:latin typeface="BIZ UDP明朝 Medium" panose="02020500000000000000" pitchFamily="18" charset="-128"/>
                <a:ea typeface="BIZ UDP明朝 Medium" panose="02020500000000000000" pitchFamily="18" charset="-128"/>
              </a:rPr>
              <a:t>7</a:t>
            </a:r>
            <a:r>
              <a:rPr lang="ja-JP" altLang="en-US" sz="1100" b="1" dirty="0">
                <a:solidFill>
                  <a:prstClr val="black"/>
                </a:solidFill>
                <a:effectLst>
                  <a:glow rad="63500">
                    <a:prstClr val="white"/>
                  </a:glow>
                  <a:innerShdw blurRad="63500" dir="13440000">
                    <a:prstClr val="white">
                      <a:alpha val="50000"/>
                    </a:prstClr>
                  </a:innerShdw>
                </a:effectLst>
                <a:latin typeface="BIZ UDP明朝 Medium" panose="02020500000000000000" pitchFamily="18" charset="-128"/>
                <a:ea typeface="BIZ UDP明朝 Medium" panose="02020500000000000000" pitchFamily="18" charset="-128"/>
              </a:rPr>
              <a:t>年度予算成立後、速やかに事業を開始できるようにするために案内をしております。</a:t>
            </a:r>
            <a:endParaRPr lang="en-US" altLang="ja-JP" sz="1100" b="1" dirty="0">
              <a:solidFill>
                <a:prstClr val="black"/>
              </a:solidFill>
              <a:effectLst>
                <a:glow rad="63500">
                  <a:prstClr val="white"/>
                </a:glow>
                <a:innerShdw blurRad="63500" dir="13440000">
                  <a:prstClr val="white">
                    <a:alpha val="50000"/>
                  </a:prstClr>
                </a:innerShdw>
              </a:effectLst>
              <a:latin typeface="BIZ UDP明朝 Medium" panose="02020500000000000000" pitchFamily="18" charset="-128"/>
              <a:ea typeface="BIZ UDP明朝 Medium" panose="02020500000000000000" pitchFamily="18" charset="-128"/>
            </a:endParaRPr>
          </a:p>
          <a:p>
            <a:r>
              <a:rPr lang="en-US" altLang="ja-JP" sz="1100" b="1" dirty="0">
                <a:solidFill>
                  <a:prstClr val="black"/>
                </a:solidFill>
                <a:effectLst>
                  <a:glow rad="63500">
                    <a:prstClr val="white"/>
                  </a:glow>
                  <a:innerShdw blurRad="63500" dir="13440000">
                    <a:prstClr val="white">
                      <a:alpha val="50000"/>
                    </a:prstClr>
                  </a:innerShdw>
                </a:effectLst>
                <a:latin typeface="BIZ UDP明朝 Medium" panose="02020500000000000000" pitchFamily="18" charset="-128"/>
                <a:ea typeface="BIZ UDP明朝 Medium" panose="02020500000000000000" pitchFamily="18" charset="-128"/>
              </a:rPr>
              <a:t>    </a:t>
            </a:r>
            <a:r>
              <a:rPr lang="ja-JP" altLang="en-US" sz="1100" b="1" dirty="0">
                <a:solidFill>
                  <a:prstClr val="black"/>
                </a:solidFill>
                <a:effectLst>
                  <a:glow rad="63500">
                    <a:prstClr val="white"/>
                  </a:glow>
                  <a:innerShdw blurRad="63500" dir="13440000">
                    <a:prstClr val="white">
                      <a:alpha val="50000"/>
                    </a:prstClr>
                  </a:innerShdw>
                </a:effectLst>
                <a:latin typeface="BIZ UDP明朝 Medium" panose="02020500000000000000" pitchFamily="18" charset="-128"/>
                <a:ea typeface="BIZ UDP明朝 Medium" panose="02020500000000000000" pitchFamily="18" charset="-128"/>
              </a:rPr>
              <a:t>本事業は予算成立が前提であり、今後内容等が変更になることもありますので、ご了承ください。</a:t>
            </a:r>
            <a:endParaRPr lang="ja-JP" altLang="en-US" sz="1100" dirty="0"/>
          </a:p>
        </p:txBody>
      </p:sp>
    </p:spTree>
    <p:extLst>
      <p:ext uri="{BB962C8B-B14F-4D97-AF65-F5344CB8AC3E}">
        <p14:creationId xmlns:p14="http://schemas.microsoft.com/office/powerpoint/2010/main" val="256191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a:extLst>
              <a:ext uri="{FF2B5EF4-FFF2-40B4-BE49-F238E27FC236}">
                <a16:creationId xmlns:a16="http://schemas.microsoft.com/office/drawing/2014/main" id="{5E694D86-89CF-4340-97B5-1DE8BBE3FB4F}"/>
              </a:ext>
            </a:extLst>
          </p:cNvPr>
          <p:cNvSpPr/>
          <p:nvPr/>
        </p:nvSpPr>
        <p:spPr>
          <a:xfrm>
            <a:off x="2535706" y="10754152"/>
            <a:ext cx="2491350" cy="138901"/>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正方形/長方形 30">
            <a:extLst>
              <a:ext uri="{FF2B5EF4-FFF2-40B4-BE49-F238E27FC236}">
                <a16:creationId xmlns:a16="http://schemas.microsoft.com/office/drawing/2014/main" id="{E85AC4E0-F8EC-4EC9-A6E6-176B31CD2DD2}"/>
              </a:ext>
            </a:extLst>
          </p:cNvPr>
          <p:cNvSpPr/>
          <p:nvPr/>
        </p:nvSpPr>
        <p:spPr>
          <a:xfrm>
            <a:off x="456672" y="8743240"/>
            <a:ext cx="6874930" cy="4278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2065772178"/>
              </p:ext>
            </p:extLst>
          </p:nvPr>
        </p:nvGraphicFramePr>
        <p:xfrm>
          <a:off x="439737" y="6877619"/>
          <a:ext cx="6891865" cy="3040989"/>
        </p:xfrm>
        <a:graphic>
          <a:graphicData uri="http://schemas.openxmlformats.org/drawingml/2006/table">
            <a:tbl>
              <a:tblPr firstRow="1" bandRow="1">
                <a:tableStyleId>{5940675A-B579-460E-94D1-54222C63F5DA}</a:tableStyleId>
              </a:tblPr>
              <a:tblGrid>
                <a:gridCol w="1273105">
                  <a:extLst>
                    <a:ext uri="{9D8B030D-6E8A-4147-A177-3AD203B41FA5}">
                      <a16:colId xmlns:a16="http://schemas.microsoft.com/office/drawing/2014/main" val="20000"/>
                    </a:ext>
                  </a:extLst>
                </a:gridCol>
                <a:gridCol w="1051560">
                  <a:extLst>
                    <a:ext uri="{9D8B030D-6E8A-4147-A177-3AD203B41FA5}">
                      <a16:colId xmlns:a16="http://schemas.microsoft.com/office/drawing/2014/main" val="20001"/>
                    </a:ext>
                  </a:extLst>
                </a:gridCol>
                <a:gridCol w="1189631">
                  <a:extLst>
                    <a:ext uri="{9D8B030D-6E8A-4147-A177-3AD203B41FA5}">
                      <a16:colId xmlns:a16="http://schemas.microsoft.com/office/drawing/2014/main" val="20002"/>
                    </a:ext>
                  </a:extLst>
                </a:gridCol>
                <a:gridCol w="280152">
                  <a:extLst>
                    <a:ext uri="{9D8B030D-6E8A-4147-A177-3AD203B41FA5}">
                      <a16:colId xmlns:a16="http://schemas.microsoft.com/office/drawing/2014/main" val="3309205036"/>
                    </a:ext>
                  </a:extLst>
                </a:gridCol>
                <a:gridCol w="1057995">
                  <a:extLst>
                    <a:ext uri="{9D8B030D-6E8A-4147-A177-3AD203B41FA5}">
                      <a16:colId xmlns:a16="http://schemas.microsoft.com/office/drawing/2014/main" val="20003"/>
                    </a:ext>
                  </a:extLst>
                </a:gridCol>
                <a:gridCol w="159822">
                  <a:extLst>
                    <a:ext uri="{9D8B030D-6E8A-4147-A177-3AD203B41FA5}">
                      <a16:colId xmlns:a16="http://schemas.microsoft.com/office/drawing/2014/main" val="20004"/>
                    </a:ext>
                  </a:extLst>
                </a:gridCol>
                <a:gridCol w="431192">
                  <a:extLst>
                    <a:ext uri="{9D8B030D-6E8A-4147-A177-3AD203B41FA5}">
                      <a16:colId xmlns:a16="http://schemas.microsoft.com/office/drawing/2014/main" val="1883222918"/>
                    </a:ext>
                  </a:extLst>
                </a:gridCol>
                <a:gridCol w="1448408">
                  <a:extLst>
                    <a:ext uri="{9D8B030D-6E8A-4147-A177-3AD203B41FA5}">
                      <a16:colId xmlns:a16="http://schemas.microsoft.com/office/drawing/2014/main" val="2749870457"/>
                    </a:ext>
                  </a:extLst>
                </a:gridCol>
              </a:tblGrid>
              <a:tr h="370851">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貴   社   名</a:t>
                      </a:r>
                    </a:p>
                  </a:txBody>
                  <a:tcPr anchor="ctr"/>
                </a:tc>
                <a:tc gridSpan="7">
                  <a:txBody>
                    <a:bodyPr/>
                    <a:lstStyle/>
                    <a:p>
                      <a:endParaRPr kumimoji="1" lang="ja-JP" altLang="en-US"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chor="ctr"/>
                </a:tc>
                <a:extLst>
                  <a:ext uri="{0D108BD9-81ED-4DB2-BD59-A6C34878D82A}">
                    <a16:rowId xmlns:a16="http://schemas.microsoft.com/office/drawing/2014/main" val="10000"/>
                  </a:ext>
                </a:extLst>
              </a:tr>
              <a:tr h="370851">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貴 社 住 所</a:t>
                      </a:r>
                    </a:p>
                  </a:txBody>
                  <a:tcPr anchor="ctr"/>
                </a:tc>
                <a:tc gridSpan="7">
                  <a:txBody>
                    <a:bodyPr/>
                    <a:lstStyle/>
                    <a:p>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370851">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御担当部署</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gridSpan="3">
                  <a:txBody>
                    <a:bodyPr/>
                    <a:lstStyle/>
                    <a:p>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marL="0" marR="0" lvl="0" indent="0" algn="ctr" defTabSz="777514" rtl="0" eaLnBrk="1" fontAlgn="auto" latinLnBrk="0" hangingPunct="1">
                        <a:lnSpc>
                          <a:spcPct val="15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御担当者氏名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51">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電 話 番 号</a:t>
                      </a:r>
                    </a:p>
                  </a:txBody>
                  <a:tcPr anchor="ctr"/>
                </a:tc>
                <a:tc gridSpan="3">
                  <a:txBody>
                    <a:bodyPr/>
                    <a:lstStyle/>
                    <a:p>
                      <a:endParaRPr kumimoji="1" lang="ja-JP"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lvl="0" indent="0" algn="ctr" defTabSz="777514" rtl="0" eaLnBrk="1" fontAlgn="auto" latinLnBrk="0" hangingPunct="1">
                        <a:lnSpc>
                          <a:spcPct val="15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ＦＡＸ 番 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283">
                <a:tc>
                  <a:txBody>
                    <a:bodyPr/>
                    <a:lstStyle/>
                    <a:p>
                      <a:pPr algn="ctr">
                        <a:lnSpc>
                          <a:spcPct val="150000"/>
                        </a:lnSpc>
                      </a:pP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メールアドレス</a:t>
                      </a:r>
                    </a:p>
                  </a:txBody>
                  <a:tcPr anchor="ctr"/>
                </a:tc>
                <a:tc gridSpan="7">
                  <a:txBody>
                    <a:bodyPr/>
                    <a:lstStyle/>
                    <a:p>
                      <a:endParaRPr kumimoji="1" lang="ja-JP" altLang="en-US"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chor="ctr"/>
                </a:tc>
                <a:extLst>
                  <a:ext uri="{0D108BD9-81ED-4DB2-BD59-A6C34878D82A}">
                    <a16:rowId xmlns:a16="http://schemas.microsoft.com/office/drawing/2014/main" val="10004"/>
                  </a:ext>
                </a:extLst>
              </a:tr>
              <a:tr h="412797">
                <a:tc>
                  <a:txBody>
                    <a:bodyPr/>
                    <a:lstStyle/>
                    <a:p>
                      <a:pPr algn="ctr"/>
                      <a:r>
                        <a:rPr kumimoji="1" lang="ja-JP" altLang="en-US" sz="1100" b="0" dirty="0">
                          <a:latin typeface="メイリオ" panose="020B0604030504040204" pitchFamily="50" charset="-128"/>
                          <a:ea typeface="メイリオ" panose="020B0604030504040204" pitchFamily="50" charset="-128"/>
                        </a:rPr>
                        <a:t>受講者氏名</a:t>
                      </a:r>
                    </a:p>
                  </a:txBody>
                  <a:tcPr marL="72000" marT="72000" marB="36000" anchor="ctr">
                    <a:lnB w="12700" cap="flat" cmpd="sng" algn="ctr">
                      <a:solidFill>
                        <a:schemeClr val="tx1"/>
                      </a:solidFill>
                      <a:prstDash val="solid"/>
                      <a:round/>
                      <a:headEnd type="none" w="med" len="med"/>
                      <a:tailEnd type="none" w="med" len="med"/>
                    </a:lnB>
                  </a:tcPr>
                </a:tc>
                <a:tc>
                  <a:txBody>
                    <a:bodyPr/>
                    <a:lstStyle/>
                    <a:p>
                      <a:pPr algn="ctr"/>
                      <a:r>
                        <a:rPr kumimoji="1" lang="ja-JP" altLang="en-US" sz="1100" b="0" dirty="0">
                          <a:latin typeface="メイリオ" panose="020B0604030504040204" pitchFamily="50" charset="-128"/>
                          <a:ea typeface="メイリオ" panose="020B0604030504040204" pitchFamily="50" charset="-128"/>
                        </a:rPr>
                        <a:t>ふりがな</a:t>
                      </a:r>
                    </a:p>
                  </a:txBody>
                  <a:tcPr marT="108000" marB="36000" anchor="ctr">
                    <a:lnR w="12700" cap="flat" cmpd="sng" algn="ctr">
                      <a:solidFill>
                        <a:schemeClr val="tx1"/>
                      </a:solidFill>
                      <a:prstDash val="solid"/>
                      <a:round/>
                      <a:headEnd type="none" w="med" len="med"/>
                      <a:tailEnd type="none" w="med" len="med"/>
                    </a:lnR>
                  </a:tcPr>
                </a:tc>
                <a:tc>
                  <a:txBody>
                    <a:bodyPr/>
                    <a:lstStyle/>
                    <a:p>
                      <a:pPr algn="ctr"/>
                      <a:r>
                        <a:rPr kumimoji="1" lang="ja-JP" altLang="en-US" sz="1100" b="0" dirty="0">
                          <a:latin typeface="メイリオ" panose="020B0604030504040204" pitchFamily="50" charset="-128"/>
                          <a:ea typeface="メイリオ" panose="020B0604030504040204" pitchFamily="50" charset="-128"/>
                        </a:rPr>
                        <a:t>所属・役職</a:t>
                      </a:r>
                    </a:p>
                  </a:txBody>
                  <a:tcPr marT="108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r>
                        <a:rPr kumimoji="1" lang="ja-JP" altLang="en-US" sz="1100" b="0" dirty="0">
                          <a:latin typeface="メイリオ" panose="020B0604030504040204" pitchFamily="50" charset="-128"/>
                          <a:ea typeface="メイリオ" panose="020B0604030504040204" pitchFamily="50" charset="-128"/>
                        </a:rPr>
                        <a:t>生年月日</a:t>
                      </a:r>
                    </a:p>
                  </a:txBody>
                  <a:tcPr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dist"/>
                      <a:r>
                        <a:rPr kumimoji="1" lang="ja-JP" altLang="en-US" sz="1200" b="1" dirty="0">
                          <a:latin typeface="メイリオ" panose="020B0604030504040204" pitchFamily="50" charset="-128"/>
                          <a:ea typeface="メイリオ" panose="020B0604030504040204" pitchFamily="50" charset="-128"/>
                        </a:rPr>
                        <a:t>生年月日</a:t>
                      </a:r>
                    </a:p>
                  </a:txBody>
                  <a:tcPr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50000"/>
                        </a:lnSpc>
                      </a:pPr>
                      <a:r>
                        <a:rPr kumimoji="1" lang="ja-JP" altLang="en-US" sz="1100" b="0" dirty="0">
                          <a:latin typeface="メイリオ" panose="020B0604030504040204" pitchFamily="50" charset="-128"/>
                          <a:ea typeface="メイリオ" panose="020B0604030504040204" pitchFamily="50" charset="-128"/>
                          <a:cs typeface="メイリオ" panose="020B0604030504040204" pitchFamily="50" charset="-128"/>
                        </a:rPr>
                        <a:t>性別</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lnSpc>
                          <a:spcPct val="150000"/>
                        </a:lnSpc>
                      </a:pP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サイズ　</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(3L</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2L</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L</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M)</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pP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 サイズ</a:t>
                      </a: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(3L</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2L</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L</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M)</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431605">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r>
                        <a:rPr kumimoji="1" lang="en-US" altLang="ja-JP" sz="1400" dirty="0"/>
                        <a:t>S </a:t>
                      </a:r>
                      <a:r>
                        <a:rPr kumimoji="1" lang="ja-JP" altLang="en-US" sz="1400" dirty="0"/>
                        <a:t>・</a:t>
                      </a:r>
                      <a:r>
                        <a:rPr kumimoji="1" lang="en-US" altLang="ja-JP" sz="1400" dirty="0"/>
                        <a:t>H</a:t>
                      </a:r>
                      <a:r>
                        <a:rPr kumimoji="1" lang="ja-JP" altLang="en-US" sz="14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50000"/>
                        </a:lnSpc>
                      </a:pP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lnSpc>
                          <a:spcPct val="150000"/>
                        </a:lnSpc>
                      </a:pP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pP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29440">
                <a:tc>
                  <a:txBody>
                    <a:bodyPr/>
                    <a:lstStyle/>
                    <a:p>
                      <a:endParaRPr kumimoji="1" lang="ja-JP" altLang="en-US" dirty="0"/>
                    </a:p>
                  </a:txBody>
                  <a:tcPr anchor="ctr">
                    <a:lnT w="12700" cap="flat" cmpd="sng" algn="ctr">
                      <a:solidFill>
                        <a:schemeClr val="tx1"/>
                      </a:solidFill>
                      <a:prstDash val="solid"/>
                      <a:round/>
                      <a:headEnd type="none" w="med" len="med"/>
                      <a:tailEnd type="none" w="med" len="med"/>
                    </a:lnT>
                  </a:tcPr>
                </a:tc>
                <a:tc>
                  <a:txBody>
                    <a:bodyPr/>
                    <a:lstStyle/>
                    <a:p>
                      <a:endParaRPr kumimoji="1" lang="ja-JP" altLang="en-US"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r>
                        <a:rPr kumimoji="1" lang="en-US" altLang="ja-JP" sz="1400" dirty="0"/>
                        <a:t>S </a:t>
                      </a:r>
                      <a:r>
                        <a:rPr kumimoji="1" lang="ja-JP" altLang="en-US" sz="1400" dirty="0"/>
                        <a:t>・</a:t>
                      </a:r>
                      <a:r>
                        <a:rPr kumimoji="1" lang="en-US" altLang="ja-JP" sz="1400" dirty="0"/>
                        <a:t>H</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50000"/>
                        </a:lnSpc>
                      </a:pP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lnSpc>
                          <a:spcPct val="150000"/>
                        </a:lnSpc>
                      </a:pP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pP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bl>
          </a:graphicData>
        </a:graphic>
      </p:graphicFrame>
      <p:sp>
        <p:nvSpPr>
          <p:cNvPr id="16" name="正方形/長方形 15">
            <a:extLst>
              <a:ext uri="{FF2B5EF4-FFF2-40B4-BE49-F238E27FC236}">
                <a16:creationId xmlns:a16="http://schemas.microsoft.com/office/drawing/2014/main" id="{7285C775-D5C8-413E-9823-F154EBBF959D}"/>
              </a:ext>
            </a:extLst>
          </p:cNvPr>
          <p:cNvSpPr/>
          <p:nvPr/>
        </p:nvSpPr>
        <p:spPr>
          <a:xfrm>
            <a:off x="433776" y="6502708"/>
            <a:ext cx="6897826" cy="39636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dirty="0">
              <a:ln>
                <a:noFill/>
              </a:ln>
              <a:solidFill>
                <a:prstClr val="white"/>
              </a:solidFill>
              <a:effectLst/>
              <a:highlight>
                <a:srgbClr val="FF0000"/>
              </a:highlight>
              <a:uLnTx/>
              <a:uFillTx/>
              <a:latin typeface="Calibri"/>
              <a:ea typeface="ＭＳ Ｐゴシック" panose="020B0600070205080204" pitchFamily="50" charset="-128"/>
              <a:cs typeface="+mn-cs"/>
            </a:endParaRPr>
          </a:p>
        </p:txBody>
      </p:sp>
      <p:sp>
        <p:nvSpPr>
          <p:cNvPr id="2" name="Text Box 158"/>
          <p:cNvSpPr txBox="1">
            <a:spLocks noChangeArrowheads="1"/>
          </p:cNvSpPr>
          <p:nvPr/>
        </p:nvSpPr>
        <p:spPr bwMode="auto">
          <a:xfrm>
            <a:off x="476816" y="209912"/>
            <a:ext cx="692585" cy="386054"/>
          </a:xfrm>
          <a:prstGeom prst="rect">
            <a:avLst/>
          </a:prstGeom>
          <a:solidFill>
            <a:schemeClr val="tx1">
              <a:lumMod val="65000"/>
              <a:lumOff val="35000"/>
            </a:schemeClr>
          </a:solidFill>
          <a:ln>
            <a:noFill/>
          </a:ln>
        </p:spPr>
        <p:txBody>
          <a:bodyPr wrap="square" tIns="7200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900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Text Box 161"/>
          <p:cNvSpPr txBox="1">
            <a:spLocks noChangeArrowheads="1"/>
          </p:cNvSpPr>
          <p:nvPr/>
        </p:nvSpPr>
        <p:spPr bwMode="auto">
          <a:xfrm>
            <a:off x="1219448" y="181012"/>
            <a:ext cx="5570756" cy="523220"/>
          </a:xfrm>
          <a:prstGeom prst="rect">
            <a:avLst/>
          </a:prstGeom>
          <a:noFill/>
          <a:ln w="9525">
            <a:noFill/>
            <a:miter lim="800000"/>
            <a:headEnd/>
            <a:tailEnd/>
          </a:ln>
        </p:spPr>
        <p:txBody>
          <a:bodyPr wrap="non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実習を行うことで、実際の現場へ展開する</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の疑問点を洗い出し、</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疑問・問題を解消することができます</a:t>
            </a:r>
          </a:p>
        </p:txBody>
      </p:sp>
      <p:sp>
        <p:nvSpPr>
          <p:cNvPr id="5" name="Text Box 162"/>
          <p:cNvSpPr txBox="1">
            <a:spLocks noChangeArrowheads="1"/>
          </p:cNvSpPr>
          <p:nvPr/>
        </p:nvSpPr>
        <p:spPr bwMode="auto">
          <a:xfrm>
            <a:off x="466721" y="962494"/>
            <a:ext cx="3919010" cy="212365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019007"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＊段取り改善実習の場合</a:t>
            </a:r>
          </a:p>
          <a:p>
            <a:pPr marL="0" marR="0" lvl="0" indent="0" algn="l" defTabSz="1019007" rtl="0" eaLnBrk="1" fontAlgn="auto"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　作業の統一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　準備作業改善（準備台車の作製）</a:t>
            </a:r>
          </a:p>
          <a:p>
            <a:pPr marL="0" marR="0" lvl="0" indent="0" algn="l" defTabSz="1019007" rtl="0" eaLnBrk="1" fontAlgn="ctr"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　作業改善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ct val="100000"/>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（作業改善の</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原則とパターン改善）</a:t>
            </a:r>
          </a:p>
          <a:p>
            <a:pPr marL="0" marR="0" lvl="0" indent="0" algn="l" defTabSz="1019007" rtl="0" eaLnBrk="1" fontAlgn="ctr"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　設備改善（内段取りの外段取り化など）</a:t>
            </a:r>
          </a:p>
          <a:p>
            <a:pPr marL="0" marR="0" lvl="0" indent="0" algn="l" defTabSz="1019007" rtl="0" eaLnBrk="1" fontAlgn="ctr"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　動作改善　（動作経済の４原則で改善）</a:t>
            </a:r>
          </a:p>
          <a:p>
            <a:pPr marL="0" marR="0" lvl="0" indent="0" algn="l" defTabSz="1019007" rtl="0" eaLnBrk="1" fontAlgn="ctr"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　教育・訓練</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ct val="100000"/>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（ビデオ標準作成・教育～繰り返し練習）</a:t>
            </a:r>
          </a:p>
          <a:p>
            <a:pPr marL="0" marR="0" lvl="0" indent="0" algn="l" defTabSz="1019007" rtl="0" eaLnBrk="1" fontAlgn="ctr"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　標準化</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ct val="100000"/>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（標準による現場管理ループを回す）</a:t>
            </a:r>
          </a:p>
        </p:txBody>
      </p:sp>
      <p:sp>
        <p:nvSpPr>
          <p:cNvPr id="7" name="Text Box 157"/>
          <p:cNvSpPr txBox="1">
            <a:spLocks noChangeArrowheads="1"/>
          </p:cNvSpPr>
          <p:nvPr/>
        </p:nvSpPr>
        <p:spPr bwMode="auto">
          <a:xfrm>
            <a:off x="3541627" y="3418638"/>
            <a:ext cx="4163039" cy="182357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019007" rtl="0" eaLnBrk="1" fontAlgn="ctr" latinLnBrk="0" hangingPunct="1">
              <a:lnSpc>
                <a:spcPts val="15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今の時代（時代の認識）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ts val="15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今はどういう時代か？我々はどうするべきか？</a:t>
            </a:r>
          </a:p>
          <a:p>
            <a:pPr marL="0" marR="0" lvl="0" indent="0" algn="l" defTabSz="1019007" rtl="0" eaLnBrk="1" fontAlgn="ctr" latinLnBrk="0" hangingPunct="1">
              <a:lnSpc>
                <a:spcPts val="15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②これまでの安全対策と足らなかった安全対策は？</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ts val="15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③ロスの見方・考え方：ロスコストマネジメントとは？</a:t>
            </a:r>
          </a:p>
          <a:p>
            <a:pPr marL="0" marR="0" lvl="0" indent="0" algn="l" defTabSz="1019007" rtl="0" eaLnBrk="1" fontAlgn="ctr" latinLnBrk="0" hangingPunct="1">
              <a:lnSpc>
                <a:spcPts val="15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④これからの設備トラブル対策とは？</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ts val="1500"/>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⑤自社に帰ったらどのようなポカミス対策をするか？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ts val="15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⑥自工場の２</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の実態と２</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を定着させるには？</a:t>
            </a:r>
          </a:p>
          <a:p>
            <a:pPr marL="0" marR="0" lvl="0" indent="0" algn="l" defTabSz="1019007" rtl="0" eaLnBrk="1" fontAlgn="ctr" latinLnBrk="0" hangingPunct="1">
              <a:lnSpc>
                <a:spcPts val="1500"/>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⑦今までの不良対策～不良をゼロにするには？</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1019007" rtl="0" eaLnBrk="1" fontAlgn="ctr" latinLnBrk="0" hangingPunct="1">
              <a:lnSpc>
                <a:spcPts val="1500"/>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⑧モラルの自社の実態と自社のモラルを上げるためには？</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164"/>
          <p:cNvSpPr txBox="1">
            <a:spLocks noChangeArrowheads="1"/>
          </p:cNvSpPr>
          <p:nvPr/>
        </p:nvSpPr>
        <p:spPr bwMode="auto">
          <a:xfrm>
            <a:off x="386972" y="3127281"/>
            <a:ext cx="2954655" cy="386054"/>
          </a:xfrm>
          <a:prstGeom prst="rect">
            <a:avLst/>
          </a:prstGeom>
          <a:solidFill>
            <a:schemeClr val="tx1">
              <a:lumMod val="65000"/>
              <a:lumOff val="35000"/>
            </a:schemeClr>
          </a:solidFill>
          <a:ln>
            <a:noFill/>
          </a:ln>
        </p:spPr>
        <p:txBody>
          <a:bodyPr wrap="none" tIns="7200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900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グループディスカッション</a:t>
            </a:r>
          </a:p>
        </p:txBody>
      </p:sp>
      <p:sp>
        <p:nvSpPr>
          <p:cNvPr id="9" name="Text Box 165"/>
          <p:cNvSpPr txBox="1">
            <a:spLocks noChangeArrowheads="1"/>
          </p:cNvSpPr>
          <p:nvPr/>
        </p:nvSpPr>
        <p:spPr bwMode="auto">
          <a:xfrm>
            <a:off x="3500406" y="3121390"/>
            <a:ext cx="4275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019007"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グループディスカッションにより理解を深めます</a:t>
            </a:r>
          </a:p>
        </p:txBody>
      </p:sp>
      <p:pic>
        <p:nvPicPr>
          <p:cNvPr id="29" name="図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1675" y="10196478"/>
            <a:ext cx="3092967" cy="765019"/>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C0A389CF-6D09-4290-9812-5020FE912735}"/>
              </a:ext>
            </a:extLst>
          </p:cNvPr>
          <p:cNvSpPr txBox="1"/>
          <p:nvPr/>
        </p:nvSpPr>
        <p:spPr>
          <a:xfrm>
            <a:off x="1733340" y="6489252"/>
            <a:ext cx="3868367" cy="526784"/>
          </a:xfrm>
          <a:prstGeom prst="rect">
            <a:avLst/>
          </a:prstGeom>
          <a:noFill/>
        </p:spPr>
        <p:txBody>
          <a:bodyPr wrap="none" tIns="72000" bIns="144000" rtlCol="0">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200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ひのくに道場　第</a:t>
            </a:r>
            <a:r>
              <a:rPr kumimoji="1" lang="en-US" altLang="ja-JP" sz="200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48</a:t>
            </a:r>
            <a:r>
              <a:rPr kumimoji="1" lang="ja-JP" altLang="en-US" sz="200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期　申込書</a:t>
            </a:r>
          </a:p>
        </p:txBody>
      </p:sp>
      <p:sp>
        <p:nvSpPr>
          <p:cNvPr id="33" name="テキスト ボックス 32">
            <a:extLst>
              <a:ext uri="{FF2B5EF4-FFF2-40B4-BE49-F238E27FC236}">
                <a16:creationId xmlns:a16="http://schemas.microsoft.com/office/drawing/2014/main" id="{100D97E1-9E9D-4D20-8C78-02FF7C2AF1CC}"/>
              </a:ext>
            </a:extLst>
          </p:cNvPr>
          <p:cNvSpPr txBox="1"/>
          <p:nvPr/>
        </p:nvSpPr>
        <p:spPr>
          <a:xfrm>
            <a:off x="666695" y="10436430"/>
            <a:ext cx="1726755" cy="471283"/>
          </a:xfrm>
          <a:prstGeom prst="rect">
            <a:avLst/>
          </a:prstGeom>
          <a:noFill/>
        </p:spPr>
        <p:txBody>
          <a:bodyPr wrap="none">
            <a:spAutoFit/>
          </a:bodyPr>
          <a:lstStyle/>
          <a:p>
            <a:pPr>
              <a:lnSpc>
                <a:spcPts val="1500"/>
              </a:lnSpc>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TEL</a:t>
            </a:r>
            <a:r>
              <a:rPr lang="ja-JP" altLang="en-US" sz="1200" b="1" dirty="0">
                <a:latin typeface="メイリオ" panose="020B0604030504040204" pitchFamily="50" charset="-128"/>
                <a:ea typeface="メイリオ" panose="020B0604030504040204" pitchFamily="50" charset="-128"/>
              </a:rPr>
              <a:t>　</a:t>
            </a: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096-289-2438</a:t>
            </a:r>
          </a:p>
          <a:p>
            <a:pPr>
              <a:lnSpc>
                <a:spcPts val="1500"/>
              </a:lnSpc>
              <a:defRPr/>
            </a:pP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096-289-2457</a:t>
            </a:r>
            <a:endParaRPr kumimoji="1" lang="ja-JP" altLang="en-US" sz="12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2BF32C47-2EDB-49C6-9296-DC2A54CFDEA8}"/>
              </a:ext>
            </a:extLst>
          </p:cNvPr>
          <p:cNvSpPr txBox="1"/>
          <p:nvPr/>
        </p:nvSpPr>
        <p:spPr>
          <a:xfrm>
            <a:off x="328334" y="9932484"/>
            <a:ext cx="2810012" cy="369332"/>
          </a:xfrm>
          <a:prstGeom prst="rect">
            <a:avLst/>
          </a:prstGeom>
          <a:noFill/>
        </p:spPr>
        <p:txBody>
          <a:bodyPr wrap="square" rtlCol="0">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ひのくに道場 事務局 </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テキスト ボックス 44">
            <a:extLst>
              <a:ext uri="{FF2B5EF4-FFF2-40B4-BE49-F238E27FC236}">
                <a16:creationId xmlns:a16="http://schemas.microsoft.com/office/drawing/2014/main" id="{54F40519-E7F3-4EBF-97CD-B88C58EA6CCC}"/>
              </a:ext>
            </a:extLst>
          </p:cNvPr>
          <p:cNvSpPr txBox="1"/>
          <p:nvPr/>
        </p:nvSpPr>
        <p:spPr>
          <a:xfrm>
            <a:off x="2993190" y="10086437"/>
            <a:ext cx="4160113" cy="261610"/>
          </a:xfrm>
          <a:prstGeom prst="rect">
            <a:avLst/>
          </a:prstGeom>
          <a:noFill/>
        </p:spPr>
        <p:txBody>
          <a:bodyPr wrap="non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 **</a:t>
            </a:r>
          </a:p>
        </p:txBody>
      </p:sp>
      <p:sp>
        <p:nvSpPr>
          <p:cNvPr id="6" name="正方形/長方形 5">
            <a:extLst>
              <a:ext uri="{FF2B5EF4-FFF2-40B4-BE49-F238E27FC236}">
                <a16:creationId xmlns:a16="http://schemas.microsoft.com/office/drawing/2014/main" id="{0D7C1552-BA04-51BE-755C-5D11E46C29E5}"/>
              </a:ext>
            </a:extLst>
          </p:cNvPr>
          <p:cNvSpPr/>
          <p:nvPr/>
        </p:nvSpPr>
        <p:spPr>
          <a:xfrm>
            <a:off x="3882689" y="9876469"/>
            <a:ext cx="3616039" cy="253916"/>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個人情報の利用目的：本研修の開催事務にのみ利用します</a:t>
            </a:r>
          </a:p>
        </p:txBody>
      </p:sp>
      <p:pic>
        <p:nvPicPr>
          <p:cNvPr id="15" name="図 14">
            <a:extLst>
              <a:ext uri="{FF2B5EF4-FFF2-40B4-BE49-F238E27FC236}">
                <a16:creationId xmlns:a16="http://schemas.microsoft.com/office/drawing/2014/main" id="{C199AE8A-DBBB-D256-A391-3B9F6DD4E29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4572532" y="938760"/>
            <a:ext cx="2954545" cy="2065941"/>
          </a:xfrm>
          <a:prstGeom prst="rect">
            <a:avLst/>
          </a:prstGeom>
        </p:spPr>
      </p:pic>
      <p:pic>
        <p:nvPicPr>
          <p:cNvPr id="18" name="図 17">
            <a:extLst>
              <a:ext uri="{FF2B5EF4-FFF2-40B4-BE49-F238E27FC236}">
                <a16:creationId xmlns:a16="http://schemas.microsoft.com/office/drawing/2014/main" id="{08236AF8-9003-3741-9A08-9E138A6614E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44341" y="3545683"/>
            <a:ext cx="3210928" cy="1690950"/>
          </a:xfrm>
          <a:prstGeom prst="rect">
            <a:avLst/>
          </a:prstGeom>
        </p:spPr>
      </p:pic>
      <p:sp>
        <p:nvSpPr>
          <p:cNvPr id="19" name="Text Box 171">
            <a:extLst>
              <a:ext uri="{FF2B5EF4-FFF2-40B4-BE49-F238E27FC236}">
                <a16:creationId xmlns:a16="http://schemas.microsoft.com/office/drawing/2014/main" id="{FA6E5552-9F51-DC2E-BD06-80EAB0D79E69}"/>
              </a:ext>
            </a:extLst>
          </p:cNvPr>
          <p:cNvSpPr txBox="1">
            <a:spLocks noChangeArrowheads="1"/>
          </p:cNvSpPr>
          <p:nvPr/>
        </p:nvSpPr>
        <p:spPr bwMode="auto">
          <a:xfrm>
            <a:off x="159395" y="722281"/>
            <a:ext cx="4339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019007"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：原則整備へのアプローチ／段取り改善へのアプローチ</a:t>
            </a:r>
          </a:p>
        </p:txBody>
      </p:sp>
      <p:sp>
        <p:nvSpPr>
          <p:cNvPr id="22" name="Text Box 171">
            <a:extLst>
              <a:ext uri="{FF2B5EF4-FFF2-40B4-BE49-F238E27FC236}">
                <a16:creationId xmlns:a16="http://schemas.microsoft.com/office/drawing/2014/main" id="{D500A57E-634F-30B7-78A1-5E11B2041975}"/>
              </a:ext>
            </a:extLst>
          </p:cNvPr>
          <p:cNvSpPr txBox="1">
            <a:spLocks noChangeArrowheads="1"/>
          </p:cNvSpPr>
          <p:nvPr/>
        </p:nvSpPr>
        <p:spPr bwMode="auto">
          <a:xfrm>
            <a:off x="1084138" y="4905408"/>
            <a:ext cx="1415772" cy="276999"/>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019007" rtl="0" eaLnBrk="1" fontAlgn="auto" latinLnBrk="0" hangingPunct="1">
              <a:lnSpc>
                <a:spcPct val="100000"/>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ディスカッション</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Text Box 171">
            <a:extLst>
              <a:ext uri="{FF2B5EF4-FFF2-40B4-BE49-F238E27FC236}">
                <a16:creationId xmlns:a16="http://schemas.microsoft.com/office/drawing/2014/main" id="{374DF1B0-C73D-5797-B5BF-7460AA547065}"/>
              </a:ext>
            </a:extLst>
          </p:cNvPr>
          <p:cNvSpPr txBox="1">
            <a:spLocks noChangeArrowheads="1"/>
          </p:cNvSpPr>
          <p:nvPr/>
        </p:nvSpPr>
        <p:spPr bwMode="auto">
          <a:xfrm>
            <a:off x="5495806" y="635791"/>
            <a:ext cx="1107996" cy="276999"/>
          </a:xfrm>
          <a:prstGeom prst="rect">
            <a:avLst/>
          </a:prstGeom>
          <a:solidFill>
            <a:schemeClr val="bg1"/>
          </a:solidFill>
          <a:ln>
            <a:noFill/>
          </a:ln>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019007" rtl="0" eaLnBrk="1" fontAlgn="auto" latinLnBrk="0" hangingPunct="1">
              <a:lnSpc>
                <a:spcPct val="100000"/>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準備台車作製</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3CCCCA06-1567-3286-93B7-0B219DCF2DC6}"/>
              </a:ext>
            </a:extLst>
          </p:cNvPr>
          <p:cNvSpPr txBox="1"/>
          <p:nvPr/>
        </p:nvSpPr>
        <p:spPr>
          <a:xfrm>
            <a:off x="5246581" y="10290485"/>
            <a:ext cx="2375074" cy="477054"/>
          </a:xfrm>
          <a:prstGeom prst="rect">
            <a:avLst/>
          </a:prstGeom>
          <a:noFill/>
        </p:spPr>
        <p:txBody>
          <a:bodyPr wrap="none">
            <a:spAutoFit/>
          </a:bodyPr>
          <a:lstStyle/>
          <a:p>
            <a:pPr>
              <a:lnSpc>
                <a:spcPts val="1500"/>
              </a:lnSpc>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メールアドレス</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p>
          <a:p>
            <a:pPr>
              <a:lnSpc>
                <a:spcPts val="1500"/>
              </a:lnSpc>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kakushin</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@kmt-ti.or.jp</a:t>
            </a:r>
            <a:endParaRPr kumimoji="1" lang="ja-JP" altLang="en-US" sz="12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0505295B-70DF-05BE-328A-BCC8166C97A6}"/>
              </a:ext>
            </a:extLst>
          </p:cNvPr>
          <p:cNvSpPr/>
          <p:nvPr/>
        </p:nvSpPr>
        <p:spPr>
          <a:xfrm>
            <a:off x="456672" y="5267341"/>
            <a:ext cx="6999032" cy="1226426"/>
          </a:xfrm>
          <a:prstGeom prst="rect">
            <a:avLst/>
          </a:prstGeom>
        </p:spPr>
        <p:txBody>
          <a:bodyPr wrap="none">
            <a:spAutoFit/>
          </a:bodyPr>
          <a:lstStyle/>
          <a:p>
            <a:pPr>
              <a:lnSpc>
                <a:spcPts val="1500"/>
              </a:lnSpc>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道場生感想</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◇自分を見つめ直す機会となり、人生の大きな糧となりました</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◇仕事への考え方が劇的に変わりました。何事も遅すぎることはないとわかりましたので変わります</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◇声がかれるほど話し、笑い、本当に楽しく過ごせました。また、みんなと会えるよう、日々努力していきます</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◇よいメンバーと出会い、結束力に強さ、チームでやることの大切さを実感できました</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◇信頼される先輩になれるよう、人をほめることを心がけます</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◇自分に足りない部分を知り、何をやるべきかがわかりました </a:t>
            </a:r>
          </a:p>
        </p:txBody>
      </p:sp>
      <p:sp>
        <p:nvSpPr>
          <p:cNvPr id="17" name="テキスト ボックス 16">
            <a:extLst>
              <a:ext uri="{FF2B5EF4-FFF2-40B4-BE49-F238E27FC236}">
                <a16:creationId xmlns:a16="http://schemas.microsoft.com/office/drawing/2014/main" id="{695093E1-6B87-4447-DF2E-BC694F03A780}"/>
              </a:ext>
            </a:extLst>
          </p:cNvPr>
          <p:cNvSpPr txBox="1"/>
          <p:nvPr/>
        </p:nvSpPr>
        <p:spPr>
          <a:xfrm>
            <a:off x="638849" y="10210310"/>
            <a:ext cx="3886200" cy="307777"/>
          </a:xfrm>
          <a:prstGeom prst="rect">
            <a:avLst/>
          </a:prstGeom>
          <a:noFill/>
        </p:spPr>
        <p:txBody>
          <a:bodyPr wrap="square">
            <a:spAutoFit/>
          </a:bodyPr>
          <a:lstStyle/>
          <a:p>
            <a:r>
              <a:rPr lang="ja-JP" altLang="en-US" sz="1400" b="1" dirty="0">
                <a:latin typeface="メイリオ" panose="020B0604030504040204" pitchFamily="50" charset="-128"/>
                <a:ea typeface="メイリオ" panose="020B0604030504040204" pitchFamily="50" charset="-128"/>
              </a:rPr>
              <a:t>事業</a:t>
            </a:r>
            <a:r>
              <a:rPr lang="ja-JP" altLang="en-US" sz="1400" b="1">
                <a:latin typeface="メイリオ" panose="020B0604030504040204" pitchFamily="50" charset="-128"/>
                <a:ea typeface="メイリオ" panose="020B0604030504040204" pitchFamily="50" charset="-128"/>
              </a:rPr>
              <a:t>革新支援室　　</a:t>
            </a:r>
            <a:endParaRPr lang="ja-JP" altLang="en-US" sz="1400" dirty="0"/>
          </a:p>
        </p:txBody>
      </p:sp>
    </p:spTree>
    <p:extLst>
      <p:ext uri="{BB962C8B-B14F-4D97-AF65-F5344CB8AC3E}">
        <p14:creationId xmlns:p14="http://schemas.microsoft.com/office/powerpoint/2010/main" val="35077151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1.pptx" id="{D8CEF92E-E621-4889-A2C4-D44EA4896D94}" vid="{7BA0B976-7AA0-4750-86DE-53A6EBAC7E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1004</Words>
  <Application>Microsoft Office PowerPoint</Application>
  <PresentationFormat>ユーザー設定</PresentationFormat>
  <Paragraphs>124</Paragraphs>
  <Slides>2</Slides>
  <Notes>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3" baseType="lpstr">
      <vt:lpstr>BIZ UDP明朝 Medium</vt:lpstr>
      <vt:lpstr>HGPｺﾞｼｯｸE</vt:lpstr>
      <vt:lpstr>HGP行書体</vt:lpstr>
      <vt:lpstr>HGP明朝E</vt:lpstr>
      <vt:lpstr>HG創英角ﾎﾟｯﾌﾟ体</vt:lpstr>
      <vt:lpstr>Meiryo UI</vt:lpstr>
      <vt:lpstr>メイリオ</vt:lpstr>
      <vt:lpstr>Arial</vt:lpstr>
      <vt:lpstr>Calibri</vt:lpstr>
      <vt:lpstr>Office テーマ</vt:lpstr>
      <vt:lpstr>Designer 描画</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2018-01-31T11:10:13Z</dcterms:created>
  <dcterms:modified xsi:type="dcterms:W3CDTF">2025-03-14T07:56:04Z</dcterms:modified>
</cp:coreProperties>
</file>