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62" autoAdjust="0"/>
    <p:restoredTop sz="94660"/>
  </p:normalViewPr>
  <p:slideViewPr>
    <p:cSldViewPr snapToGrid="0">
      <p:cViewPr varScale="1">
        <p:scale>
          <a:sx n="78" d="100"/>
          <a:sy n="78" d="100"/>
        </p:scale>
        <p:origin x="17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3856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9068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63868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4260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175992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2730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27490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4736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44519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32035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6993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B3EE5C-00AA-4BE3-A259-C68F66273537}" type="datetimeFigureOut">
              <a:rPr kumimoji="1" lang="ja-JP" altLang="en-US" smtClean="0"/>
              <a:t>2023/11/13</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3119556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論理積ゲート 9">
            <a:extLst>
              <a:ext uri="{FF2B5EF4-FFF2-40B4-BE49-F238E27FC236}">
                <a16:creationId xmlns:a16="http://schemas.microsoft.com/office/drawing/2014/main" id="{84C1C172-9EF1-3C1F-07E1-38995F7A5372}"/>
              </a:ext>
            </a:extLst>
          </p:cNvPr>
          <p:cNvSpPr/>
          <p:nvPr/>
        </p:nvSpPr>
        <p:spPr>
          <a:xfrm>
            <a:off x="129208" y="2425148"/>
            <a:ext cx="837244" cy="6077483"/>
          </a:xfrm>
          <a:prstGeom prst="flowChartDelay">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EE5C2B4-03E1-37EF-088C-6E3F68DCB941}"/>
              </a:ext>
            </a:extLst>
          </p:cNvPr>
          <p:cNvSpPr/>
          <p:nvPr/>
        </p:nvSpPr>
        <p:spPr>
          <a:xfrm>
            <a:off x="129208" y="74132"/>
            <a:ext cx="6480000" cy="283132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r>
              <a:rPr kumimoji="1" lang="ja-JP" altLang="en-US" dirty="0"/>
              <a:t>　　　　　</a:t>
            </a:r>
          </a:p>
        </p:txBody>
      </p:sp>
      <p:sp>
        <p:nvSpPr>
          <p:cNvPr id="20" name="正方形/長方形 19">
            <a:extLst>
              <a:ext uri="{FF2B5EF4-FFF2-40B4-BE49-F238E27FC236}">
                <a16:creationId xmlns:a16="http://schemas.microsoft.com/office/drawing/2014/main" id="{A14AF634-6A38-275F-B035-DFE07D862069}"/>
              </a:ext>
            </a:extLst>
          </p:cNvPr>
          <p:cNvSpPr/>
          <p:nvPr/>
        </p:nvSpPr>
        <p:spPr>
          <a:xfrm>
            <a:off x="129208" y="660276"/>
            <a:ext cx="6480000" cy="1169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615887" y="1301581"/>
            <a:ext cx="5407249" cy="369332"/>
          </a:xfrm>
          <a:noFill/>
        </p:spPr>
        <p:txBody>
          <a:bodyPr wrap="none">
            <a:spAutoFit/>
          </a:bodyPr>
          <a:lstStyle/>
          <a:p>
            <a:pPr algn="ctr"/>
            <a:r>
              <a:rPr kumimoji="1" lang="en-US" altLang="ja-JP" sz="2000" dirty="0">
                <a:latin typeface="BIZ UDPゴシック" panose="020B0400000000000000" pitchFamily="50" charset="-128"/>
                <a:ea typeface="BIZ UDPゴシック" panose="020B0400000000000000" pitchFamily="50" charset="-128"/>
              </a:rPr>
              <a:t>PPA</a:t>
            </a:r>
            <a:r>
              <a:rPr kumimoji="1" lang="ja-JP" altLang="en-US" sz="2000" dirty="0">
                <a:latin typeface="BIZ UDPゴシック" panose="020B0400000000000000" pitchFamily="50" charset="-128"/>
                <a:ea typeface="BIZ UDPゴシック" panose="020B0400000000000000" pitchFamily="50" charset="-128"/>
              </a:rPr>
              <a:t>型太陽光発電</a:t>
            </a:r>
            <a:r>
              <a:rPr kumimoji="1" lang="en-US" altLang="ja-JP" sz="2000" dirty="0">
                <a:latin typeface="BIZ UDPゴシック" panose="020B0400000000000000" pitchFamily="50" charset="-128"/>
                <a:ea typeface="BIZ UDPゴシック" panose="020B0400000000000000" pitchFamily="50" charset="-128"/>
              </a:rPr>
              <a:t>,ZEB</a:t>
            </a:r>
            <a:r>
              <a:rPr kumimoji="1" lang="ja-JP" altLang="en-US" sz="2000" dirty="0">
                <a:latin typeface="BIZ UDPゴシック" panose="020B0400000000000000" pitchFamily="50" charset="-128"/>
                <a:ea typeface="BIZ UDPゴシック" panose="020B0400000000000000" pitchFamily="50" charset="-128"/>
              </a:rPr>
              <a:t>に関する実践セミナー</a:t>
            </a:r>
          </a:p>
        </p:txBody>
      </p:sp>
      <p:sp>
        <p:nvSpPr>
          <p:cNvPr id="5" name="テキスト ボックス 4">
            <a:extLst>
              <a:ext uri="{FF2B5EF4-FFF2-40B4-BE49-F238E27FC236}">
                <a16:creationId xmlns:a16="http://schemas.microsoft.com/office/drawing/2014/main" id="{51104D9D-ED0A-64A7-8A75-188847AB84E5}"/>
              </a:ext>
            </a:extLst>
          </p:cNvPr>
          <p:cNvSpPr txBox="1"/>
          <p:nvPr/>
        </p:nvSpPr>
        <p:spPr>
          <a:xfrm>
            <a:off x="966452" y="1935155"/>
            <a:ext cx="5177699" cy="830997"/>
          </a:xfrm>
          <a:prstGeom prst="rect">
            <a:avLst/>
          </a:prstGeom>
          <a:noFill/>
        </p:spPr>
        <p:txBody>
          <a:bodyPr wrap="none" lIns="0" tIns="0" rIns="0" bIns="0" rtlCol="0">
            <a:spAutoFit/>
          </a:bodyPr>
          <a:lstStyle/>
          <a:p>
            <a:r>
              <a:rPr kumimoji="1" lang="en-US" altLang="ja-JP" dirty="0">
                <a:latin typeface="BIZ UDPゴシック" panose="020B0400000000000000" pitchFamily="50" charset="-128"/>
                <a:ea typeface="BIZ UDPゴシック" panose="020B0400000000000000" pitchFamily="50" charset="-128"/>
              </a:rPr>
              <a:t>PPA</a:t>
            </a:r>
            <a:r>
              <a:rPr kumimoji="1" lang="ja-JP" altLang="en-US" dirty="0">
                <a:latin typeface="BIZ UDPゴシック" panose="020B0400000000000000" pitchFamily="50" charset="-128"/>
                <a:ea typeface="BIZ UDPゴシック" panose="020B0400000000000000" pitchFamily="50" charset="-128"/>
              </a:rPr>
              <a:t>型太陽光発電の実績及び今後の取り組みは？</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事務所や施設の新築、増改築を考えてみませんか？</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企業の脱炭素化について考えてみませんか？</a:t>
            </a:r>
            <a:endParaRPr kumimoji="1" lang="en-US" altLang="ja-JP"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83D2BFA8-33A3-9BCB-D5CA-0BEE5ECEA939}"/>
              </a:ext>
            </a:extLst>
          </p:cNvPr>
          <p:cNvSpPr txBox="1"/>
          <p:nvPr/>
        </p:nvSpPr>
        <p:spPr>
          <a:xfrm>
            <a:off x="2319861" y="244879"/>
            <a:ext cx="4233531" cy="369332"/>
          </a:xfrm>
          <a:prstGeom prst="rect">
            <a:avLst/>
          </a:prstGeom>
          <a:noFill/>
        </p:spPr>
        <p:txBody>
          <a:bodyPr wrap="none" lIns="0" tIns="0" rIns="0" bIns="0" rtlCol="0">
            <a:spAutoFit/>
          </a:bodyPr>
          <a:lstStyle/>
          <a:p>
            <a:pPr algn="r"/>
            <a:r>
              <a:rPr kumimoji="1" lang="ja-JP" altLang="en-US" sz="1200" dirty="0">
                <a:latin typeface="BIZ UDPゴシック" panose="020B0400000000000000" pitchFamily="50" charset="-128"/>
                <a:ea typeface="BIZ UDPゴシック" panose="020B0400000000000000" pitchFamily="50" charset="-128"/>
              </a:rPr>
              <a:t>環境省　　令和</a:t>
            </a:r>
            <a:r>
              <a:rPr kumimoji="1" lang="en-US" altLang="ja-JP" sz="1200" dirty="0">
                <a:latin typeface="BIZ UDPゴシック" panose="020B0400000000000000" pitchFamily="50" charset="-128"/>
                <a:ea typeface="BIZ UDPゴシック" panose="020B0400000000000000" pitchFamily="50" charset="-128"/>
              </a:rPr>
              <a:t>5</a:t>
            </a:r>
            <a:r>
              <a:rPr kumimoji="1" lang="ja-JP" altLang="en-US" sz="1200" dirty="0">
                <a:latin typeface="BIZ UDPゴシック" panose="020B0400000000000000" pitchFamily="50" charset="-128"/>
                <a:ea typeface="BIZ UDPゴシック" panose="020B0400000000000000" pitchFamily="50" charset="-128"/>
              </a:rPr>
              <a:t>年度二酸化炭素排出抑制対策事業費等補助金</a:t>
            </a:r>
            <a:endParaRPr kumimoji="1" lang="en-US" altLang="ja-JP" sz="1200" dirty="0">
              <a:latin typeface="BIZ UDPゴシック" panose="020B0400000000000000" pitchFamily="50" charset="-128"/>
              <a:ea typeface="BIZ UDPゴシック" panose="020B0400000000000000" pitchFamily="50" charset="-128"/>
            </a:endParaRPr>
          </a:p>
          <a:p>
            <a:pPr algn="r"/>
            <a:r>
              <a:rPr kumimoji="1" lang="ja-JP" altLang="en-US" sz="1200" dirty="0">
                <a:latin typeface="BIZ UDPゴシック" panose="020B0400000000000000" pitchFamily="50" charset="-128"/>
                <a:ea typeface="BIZ UDPゴシック" panose="020B0400000000000000" pitchFamily="50" charset="-128"/>
              </a:rPr>
              <a:t>（地域における地球温暖化防止活動促進事業）</a:t>
            </a:r>
          </a:p>
        </p:txBody>
      </p:sp>
      <p:sp>
        <p:nvSpPr>
          <p:cNvPr id="7" name="正方形/長方形 6">
            <a:extLst>
              <a:ext uri="{FF2B5EF4-FFF2-40B4-BE49-F238E27FC236}">
                <a16:creationId xmlns:a16="http://schemas.microsoft.com/office/drawing/2014/main" id="{644CA46F-803E-1C1C-70E1-A80CDAF11BE1}"/>
              </a:ext>
            </a:extLst>
          </p:cNvPr>
          <p:cNvSpPr/>
          <p:nvPr/>
        </p:nvSpPr>
        <p:spPr>
          <a:xfrm>
            <a:off x="129208" y="7991059"/>
            <a:ext cx="6480000" cy="102314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8" name="テキスト ボックス 7">
            <a:extLst>
              <a:ext uri="{FF2B5EF4-FFF2-40B4-BE49-F238E27FC236}">
                <a16:creationId xmlns:a16="http://schemas.microsoft.com/office/drawing/2014/main" id="{819F5F3C-DB22-0ADD-3371-78E0E3AD0F68}"/>
              </a:ext>
            </a:extLst>
          </p:cNvPr>
          <p:cNvSpPr txBox="1"/>
          <p:nvPr/>
        </p:nvSpPr>
        <p:spPr>
          <a:xfrm>
            <a:off x="1871387" y="8041907"/>
            <a:ext cx="3629199" cy="461665"/>
          </a:xfrm>
          <a:prstGeom prst="rect">
            <a:avLst/>
          </a:prstGeom>
          <a:noFill/>
        </p:spPr>
        <p:txBody>
          <a:bodyPr wrap="none" lIns="0" tIns="0" rIns="0" bIns="0" rtlCol="0">
            <a:spAutoFit/>
          </a:bodyPr>
          <a:lstStyle/>
          <a:p>
            <a:r>
              <a:rPr kumimoji="1" lang="ja-JP" altLang="en-US" sz="1600" dirty="0">
                <a:latin typeface="BIZ UDPゴシック" panose="020B0400000000000000" pitchFamily="50" charset="-128"/>
                <a:ea typeface="BIZ UDPゴシック" panose="020B0400000000000000" pitchFamily="50" charset="-128"/>
              </a:rPr>
              <a:t>熊本市地球温暖化防止活動推進センター</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（一般社団法人熊本環境革新支援センター）</a:t>
            </a:r>
          </a:p>
        </p:txBody>
      </p:sp>
      <p:sp>
        <p:nvSpPr>
          <p:cNvPr id="11" name="テキスト ボックス 10">
            <a:extLst>
              <a:ext uri="{FF2B5EF4-FFF2-40B4-BE49-F238E27FC236}">
                <a16:creationId xmlns:a16="http://schemas.microsoft.com/office/drawing/2014/main" id="{1F56602E-18BE-FE4B-9CAC-5B296D2D910B}"/>
              </a:ext>
            </a:extLst>
          </p:cNvPr>
          <p:cNvSpPr txBox="1"/>
          <p:nvPr/>
        </p:nvSpPr>
        <p:spPr>
          <a:xfrm>
            <a:off x="781970" y="3102761"/>
            <a:ext cx="5450156" cy="3027560"/>
          </a:xfrm>
          <a:prstGeom prst="rect">
            <a:avLst/>
          </a:prstGeom>
          <a:noFill/>
        </p:spPr>
        <p:txBody>
          <a:bodyPr wrap="square" lIns="0" tIns="0" rIns="0" bIns="0" rtlCol="0" anchor="t">
            <a:spAutoFit/>
          </a:bodyPr>
          <a:lstStyle/>
          <a:p>
            <a:pPr>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○講演「脱炭素社会の実現に向けて」</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講師：熊本市　環境局　環境推進部　脱炭素戦略課　　　 主幹　　　藤田　健</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a:t>
            </a:r>
            <a:r>
              <a:rPr kumimoji="1" lang="en-US" altLang="ja-JP" sz="1100" dirty="0">
                <a:latin typeface="BIZ UDPゴシック" panose="020B0400000000000000" pitchFamily="50" charset="-128"/>
                <a:ea typeface="BIZ UDPゴシック" panose="020B0400000000000000" pitchFamily="50" charset="-128"/>
              </a:rPr>
              <a:t>PPA</a:t>
            </a:r>
            <a:r>
              <a:rPr kumimoji="1" lang="ja-JP" altLang="en-US" sz="1100" dirty="0">
                <a:latin typeface="BIZ UDPゴシック" panose="020B0400000000000000" pitchFamily="50" charset="-128"/>
                <a:ea typeface="BIZ UDPゴシック" panose="020B0400000000000000" pitchFamily="50" charset="-128"/>
              </a:rPr>
              <a:t>型太陽光発電の実績及び今後の取り組みについて」</a:t>
            </a:r>
            <a:endParaRPr kumimoji="1" lang="en-US" altLang="ja-JP" sz="1100" dirty="0">
              <a:latin typeface="BIZ UDPゴシック" panose="020B0400000000000000" pitchFamily="50" charset="-128"/>
              <a:ea typeface="BIZ UDPゴシック" panose="020B0400000000000000" pitchFamily="50" charset="-128"/>
            </a:endParaRPr>
          </a:p>
          <a:p>
            <a:pPr marL="864000">
              <a:lnSpc>
                <a:spcPts val="1400"/>
              </a:lnSpc>
            </a:pPr>
            <a:r>
              <a:rPr kumimoji="1" lang="ja-JP" altLang="en-US" sz="1100" dirty="0">
                <a:latin typeface="BIZ UDPゴシック" panose="020B0400000000000000" pitchFamily="50" charset="-128"/>
                <a:ea typeface="BIZ UDPゴシック" panose="020B0400000000000000" pitchFamily="50" charset="-128"/>
              </a:rPr>
              <a:t>講師：一般社団法人熊本環境革新支援センター 　　　　　理事　　　中嶋　崇史</a:t>
            </a:r>
            <a:endParaRPr kumimoji="1" lang="en-US" altLang="ja-JP"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株式会社リクロスエクスパンション　代表取締役</a:t>
            </a: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株式会社球磨村森電力　代表取締役</a:t>
            </a: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熊本県球磨郡球磨村　復興推進アドバイザー</a:t>
            </a:r>
            <a:endParaRPr kumimoji="1" lang="en-US" altLang="ja-JP"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marL="457200" marR="0" lvl="1"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○講演「</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ZEB</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の補助金申請について」　</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ZEB</a:t>
            </a:r>
            <a:r>
              <a:rPr kumimoji="1"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プランナー（コンサル）　</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株式会社エス・ピー・エス</a:t>
            </a:r>
            <a:r>
              <a:rPr kumimoji="1"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　　　　　　　　　　　　　　　　課長</a:t>
            </a:r>
            <a:r>
              <a:rPr kumimoji="1" lang="ja-JP" altLang="en-US" sz="1100" dirty="0">
                <a:latin typeface="BIZ UDPゴシック" panose="020B0400000000000000" pitchFamily="50" charset="-128"/>
                <a:ea typeface="BIZ UDPゴシック" panose="020B0400000000000000" pitchFamily="50" charset="-128"/>
              </a:rPr>
              <a:t>　　　堀　圭一</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　エネルギーコンサルティング事業部　　　　　　　　　</a:t>
            </a:r>
          </a:p>
          <a:p>
            <a:pPr lvl="1">
              <a:lnSpc>
                <a:spcPts val="1400"/>
              </a:lnSpc>
            </a:pP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〇質疑応答</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CA15A641-2F01-1B37-A402-0E3E29689868}"/>
              </a:ext>
            </a:extLst>
          </p:cNvPr>
          <p:cNvSpPr/>
          <p:nvPr/>
        </p:nvSpPr>
        <p:spPr>
          <a:xfrm>
            <a:off x="1053313" y="6261138"/>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日　時</a:t>
            </a:r>
          </a:p>
        </p:txBody>
      </p:sp>
      <p:sp>
        <p:nvSpPr>
          <p:cNvPr id="13" name="テキスト ボックス 12">
            <a:extLst>
              <a:ext uri="{FF2B5EF4-FFF2-40B4-BE49-F238E27FC236}">
                <a16:creationId xmlns:a16="http://schemas.microsoft.com/office/drawing/2014/main" id="{6755874D-23F9-0C63-8DAA-47000B9EDFC6}"/>
              </a:ext>
            </a:extLst>
          </p:cNvPr>
          <p:cNvSpPr txBox="1"/>
          <p:nvPr/>
        </p:nvSpPr>
        <p:spPr>
          <a:xfrm>
            <a:off x="2173186" y="6312805"/>
            <a:ext cx="2058256"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2023</a:t>
            </a:r>
            <a:r>
              <a:rPr kumimoji="1" lang="ja-JP" altLang="en-US" sz="1200" dirty="0">
                <a:latin typeface="BIZ UDPゴシック" panose="020B0400000000000000" pitchFamily="50" charset="-128"/>
                <a:ea typeface="BIZ UDPゴシック" panose="020B0400000000000000" pitchFamily="50" charset="-128"/>
              </a:rPr>
              <a:t>年　　　月　　　　　日（</a:t>
            </a:r>
            <a:r>
              <a:rPr kumimoji="1" lang="ja-JP" altLang="en-US" sz="1200" dirty="0">
                <a:solidFill>
                  <a:srgbClr val="0070C0"/>
                </a:solidFill>
                <a:latin typeface="BIZ UDPゴシック" panose="020B0400000000000000" pitchFamily="50" charset="-128"/>
                <a:ea typeface="BIZ UDPゴシック" panose="020B0400000000000000" pitchFamily="50" charset="-128"/>
              </a:rPr>
              <a:t>木</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4" name="正方形/長方形 13">
            <a:extLst>
              <a:ext uri="{FF2B5EF4-FFF2-40B4-BE49-F238E27FC236}">
                <a16:creationId xmlns:a16="http://schemas.microsoft.com/office/drawing/2014/main" id="{DB16F5DC-46A7-0B59-3069-D3CDD4B0E86B}"/>
              </a:ext>
            </a:extLst>
          </p:cNvPr>
          <p:cNvSpPr/>
          <p:nvPr/>
        </p:nvSpPr>
        <p:spPr>
          <a:xfrm>
            <a:off x="1053313" y="6709225"/>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会　場</a:t>
            </a:r>
          </a:p>
        </p:txBody>
      </p:sp>
      <p:sp>
        <p:nvSpPr>
          <p:cNvPr id="15" name="正方形/長方形 14">
            <a:extLst>
              <a:ext uri="{FF2B5EF4-FFF2-40B4-BE49-F238E27FC236}">
                <a16:creationId xmlns:a16="http://schemas.microsoft.com/office/drawing/2014/main" id="{0EAF0BE8-62DD-F035-93C6-4588318B2105}"/>
              </a:ext>
            </a:extLst>
          </p:cNvPr>
          <p:cNvSpPr/>
          <p:nvPr/>
        </p:nvSpPr>
        <p:spPr>
          <a:xfrm>
            <a:off x="1053313" y="7128447"/>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定　員</a:t>
            </a:r>
          </a:p>
        </p:txBody>
      </p:sp>
      <p:sp>
        <p:nvSpPr>
          <p:cNvPr id="17" name="正方形/長方形 16">
            <a:extLst>
              <a:ext uri="{FF2B5EF4-FFF2-40B4-BE49-F238E27FC236}">
                <a16:creationId xmlns:a16="http://schemas.microsoft.com/office/drawing/2014/main" id="{3AF7F7F4-4767-88D6-628D-0CF6E78ACC87}"/>
              </a:ext>
            </a:extLst>
          </p:cNvPr>
          <p:cNvSpPr/>
          <p:nvPr/>
        </p:nvSpPr>
        <p:spPr>
          <a:xfrm>
            <a:off x="1053313" y="7571089"/>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後　援</a:t>
            </a:r>
          </a:p>
        </p:txBody>
      </p:sp>
      <p:sp>
        <p:nvSpPr>
          <p:cNvPr id="18" name="テキスト ボックス 17">
            <a:extLst>
              <a:ext uri="{FF2B5EF4-FFF2-40B4-BE49-F238E27FC236}">
                <a16:creationId xmlns:a16="http://schemas.microsoft.com/office/drawing/2014/main" id="{70E1398B-98FA-5C95-DED2-682F9CAF4709}"/>
              </a:ext>
            </a:extLst>
          </p:cNvPr>
          <p:cNvSpPr txBox="1"/>
          <p:nvPr/>
        </p:nvSpPr>
        <p:spPr>
          <a:xfrm>
            <a:off x="1860098" y="8536983"/>
            <a:ext cx="4058803" cy="430887"/>
          </a:xfrm>
          <a:prstGeom prst="rect">
            <a:avLst/>
          </a:prstGeom>
          <a:noFill/>
        </p:spPr>
        <p:txBody>
          <a:bodyPr wrap="none" lIns="0" tIns="0" rIns="0" bIns="0"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人吉事務所</a:t>
            </a:r>
            <a:r>
              <a:rPr kumimoji="1" lang="en-US" altLang="ja-JP" sz="1400" dirty="0">
                <a:latin typeface="BIZ UDPゴシック" panose="020B0400000000000000" pitchFamily="50" charset="-128"/>
                <a:ea typeface="BIZ UDPゴシック" panose="020B0400000000000000" pitchFamily="50" charset="-128"/>
              </a:rPr>
              <a:t>】</a:t>
            </a:r>
          </a:p>
          <a:p>
            <a:r>
              <a:rPr kumimoji="1" lang="en-US" altLang="ja-JP" sz="1400" dirty="0">
                <a:latin typeface="BIZ UDPゴシック" panose="020B0400000000000000" pitchFamily="50" charset="-128"/>
                <a:ea typeface="BIZ UDPゴシック" panose="020B0400000000000000" pitchFamily="50" charset="-128"/>
              </a:rPr>
              <a:t>TEL:0966-24-5355  FAX:0966-24-5355</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AD93AC5E-5FF5-9BB0-70F9-EF8F911C9C78}"/>
              </a:ext>
            </a:extLst>
          </p:cNvPr>
          <p:cNvSpPr txBox="1"/>
          <p:nvPr/>
        </p:nvSpPr>
        <p:spPr>
          <a:xfrm>
            <a:off x="2186466" y="7593521"/>
            <a:ext cx="1102691" cy="184666"/>
          </a:xfrm>
          <a:prstGeom prst="rect">
            <a:avLst/>
          </a:prstGeom>
          <a:noFill/>
        </p:spPr>
        <p:txBody>
          <a:bodyPr wrap="squar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熊本県、熊本市</a:t>
            </a:r>
          </a:p>
        </p:txBody>
      </p:sp>
      <p:sp>
        <p:nvSpPr>
          <p:cNvPr id="22" name="テキスト ボックス 21">
            <a:extLst>
              <a:ext uri="{FF2B5EF4-FFF2-40B4-BE49-F238E27FC236}">
                <a16:creationId xmlns:a16="http://schemas.microsoft.com/office/drawing/2014/main" id="{CB6A30CF-FEDC-1CDB-4064-BCBDC353C129}"/>
              </a:ext>
            </a:extLst>
          </p:cNvPr>
          <p:cNvSpPr txBox="1"/>
          <p:nvPr/>
        </p:nvSpPr>
        <p:spPr>
          <a:xfrm>
            <a:off x="2219596" y="7180114"/>
            <a:ext cx="387927"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40</a:t>
            </a:r>
            <a:r>
              <a:rPr kumimoji="1" lang="ja-JP" altLang="en-US" sz="1200" dirty="0">
                <a:latin typeface="BIZ UDPゴシック" panose="020B0400000000000000" pitchFamily="50" charset="-128"/>
                <a:ea typeface="BIZ UDPゴシック" panose="020B0400000000000000" pitchFamily="50" charset="-128"/>
              </a:rPr>
              <a:t>名</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9541E45F-8436-3341-A01D-248D92078F85}"/>
              </a:ext>
            </a:extLst>
          </p:cNvPr>
          <p:cNvSpPr txBox="1"/>
          <p:nvPr/>
        </p:nvSpPr>
        <p:spPr>
          <a:xfrm>
            <a:off x="2810860" y="6251250"/>
            <a:ext cx="371359" cy="307777"/>
          </a:xfrm>
          <a:prstGeom prst="rect">
            <a:avLst/>
          </a:prstGeom>
          <a:noFill/>
        </p:spPr>
        <p:txBody>
          <a:bodyPr wrap="squar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11</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29F0BB5F-ED90-46F3-E9D3-FA1FC3A71E97}"/>
              </a:ext>
            </a:extLst>
          </p:cNvPr>
          <p:cNvSpPr txBox="1"/>
          <p:nvPr/>
        </p:nvSpPr>
        <p:spPr>
          <a:xfrm>
            <a:off x="3289158" y="6251250"/>
            <a:ext cx="391133"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30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A488D981-132F-E020-2DD4-DCB3618D1C5B}"/>
              </a:ext>
            </a:extLst>
          </p:cNvPr>
          <p:cNvSpPr txBox="1"/>
          <p:nvPr/>
        </p:nvSpPr>
        <p:spPr>
          <a:xfrm>
            <a:off x="4631731" y="6251250"/>
            <a:ext cx="1968488"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13:30</a:t>
            </a:r>
            <a:r>
              <a:rPr kumimoji="1" lang="ja-JP" altLang="en-US" sz="2000" b="1" dirty="0">
                <a:solidFill>
                  <a:srgbClr val="0070C0"/>
                </a:solidFill>
                <a:latin typeface="BIZ UDPゴシック" panose="020B0400000000000000" pitchFamily="50" charset="-128"/>
                <a:ea typeface="BIZ UDPゴシック" panose="020B0400000000000000" pitchFamily="50" charset="-128"/>
              </a:rPr>
              <a:t>～</a:t>
            </a:r>
            <a:r>
              <a:rPr kumimoji="1" lang="en-US" altLang="ja-JP" sz="2000" b="1" dirty="0">
                <a:solidFill>
                  <a:srgbClr val="0070C0"/>
                </a:solidFill>
                <a:latin typeface="BIZ UDPゴシック" panose="020B0400000000000000" pitchFamily="50" charset="-128"/>
                <a:ea typeface="BIZ UDPゴシック" panose="020B0400000000000000" pitchFamily="50" charset="-128"/>
              </a:rPr>
              <a:t>16:00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5EA57B83-3F60-2361-FF9E-B195BEC3FFF3}"/>
              </a:ext>
            </a:extLst>
          </p:cNvPr>
          <p:cNvSpPr txBox="1"/>
          <p:nvPr/>
        </p:nvSpPr>
        <p:spPr>
          <a:xfrm>
            <a:off x="2171499" y="6668559"/>
            <a:ext cx="3230051" cy="369332"/>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くまもと県民交流館パレア　９</a:t>
            </a:r>
            <a:r>
              <a:rPr kumimoji="1" lang="en-US" altLang="ja-JP" sz="1200" dirty="0">
                <a:latin typeface="BIZ UDPゴシック" panose="020B0400000000000000" pitchFamily="50" charset="-128"/>
                <a:ea typeface="BIZ UDPゴシック" panose="020B0400000000000000" pitchFamily="50" charset="-128"/>
              </a:rPr>
              <a:t>F</a:t>
            </a:r>
            <a:r>
              <a:rPr kumimoji="1" lang="ja-JP" altLang="en-US" sz="1200" dirty="0">
                <a:latin typeface="BIZ UDPゴシック" panose="020B0400000000000000" pitchFamily="50" charset="-128"/>
                <a:ea typeface="BIZ UDPゴシック" panose="020B0400000000000000" pitchFamily="50" charset="-128"/>
              </a:rPr>
              <a:t>　会議室３</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860-8554</a:t>
            </a:r>
            <a:r>
              <a:rPr kumimoji="1" lang="ja-JP" altLang="en-US" sz="1200" dirty="0">
                <a:latin typeface="BIZ UDPゴシック" panose="020B0400000000000000" pitchFamily="50" charset="-128"/>
                <a:ea typeface="BIZ UDPゴシック" panose="020B0400000000000000" pitchFamily="50" charset="-128"/>
              </a:rPr>
              <a:t>　</a:t>
            </a:r>
            <a:r>
              <a:rPr kumimoji="1" lang="zh-CN" altLang="en-US" sz="1200" dirty="0">
                <a:latin typeface="BIZ UDPゴシック" panose="020B0400000000000000" pitchFamily="50" charset="-128"/>
                <a:ea typeface="BIZ UDPゴシック" panose="020B0400000000000000" pitchFamily="50" charset="-128"/>
              </a:rPr>
              <a:t>熊本市中央区手取本町</a:t>
            </a:r>
            <a:r>
              <a:rPr kumimoji="1" lang="en-US" altLang="zh-CN" sz="1200" dirty="0">
                <a:latin typeface="BIZ UDPゴシック" panose="020B0400000000000000" pitchFamily="50" charset="-128"/>
                <a:ea typeface="BIZ UDPゴシック" panose="020B0400000000000000" pitchFamily="50" charset="-128"/>
              </a:rPr>
              <a:t>8</a:t>
            </a:r>
            <a:r>
              <a:rPr kumimoji="1" lang="zh-CN" altLang="en-US" sz="1200" dirty="0">
                <a:latin typeface="BIZ UDPゴシック" panose="020B0400000000000000" pitchFamily="50" charset="-128"/>
                <a:ea typeface="BIZ UDPゴシック" panose="020B0400000000000000" pitchFamily="50" charset="-128"/>
              </a:rPr>
              <a:t>番</a:t>
            </a:r>
            <a:r>
              <a:rPr kumimoji="1" lang="en-US" altLang="zh-CN" sz="1200" dirty="0">
                <a:latin typeface="BIZ UDPゴシック" panose="020B0400000000000000" pitchFamily="50" charset="-128"/>
                <a:ea typeface="BIZ UDPゴシック" panose="020B0400000000000000" pitchFamily="50" charset="-128"/>
              </a:rPr>
              <a:t>9</a:t>
            </a:r>
            <a:r>
              <a:rPr kumimoji="1" lang="zh-CN" altLang="en-US" sz="1200" dirty="0">
                <a:latin typeface="BIZ UDPゴシック" panose="020B0400000000000000" pitchFamily="50" charset="-128"/>
                <a:ea typeface="BIZ UDPゴシック" panose="020B0400000000000000" pitchFamily="50" charset="-128"/>
              </a:rPr>
              <a:t>号</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D25A57FA-F983-CF15-ECEC-CFE66205FD0C}"/>
              </a:ext>
            </a:extLst>
          </p:cNvPr>
          <p:cNvSpPr txBox="1"/>
          <p:nvPr/>
        </p:nvSpPr>
        <p:spPr>
          <a:xfrm>
            <a:off x="167508" y="987455"/>
            <a:ext cx="2643352" cy="246221"/>
          </a:xfrm>
          <a:prstGeom prst="rect">
            <a:avLst/>
          </a:prstGeom>
          <a:noFill/>
        </p:spPr>
        <p:txBody>
          <a:bodyPr wrap="none" lIns="0" tIns="0" rIns="0" bIns="0" rtlCol="0" anchor="t">
            <a:spAutoFit/>
          </a:bodyPr>
          <a:lstStyle/>
          <a:p>
            <a:r>
              <a:rPr kumimoji="1" lang="ja-JP" altLang="en-US" sz="1600" dirty="0">
                <a:latin typeface="BIZ UDPゴシック" panose="020B0400000000000000" pitchFamily="50" charset="-128"/>
                <a:ea typeface="BIZ UDPゴシック" panose="020B0400000000000000" pitchFamily="50" charset="-128"/>
              </a:rPr>
              <a:t>中小企業の脱炭素化に向けた</a:t>
            </a:r>
          </a:p>
        </p:txBody>
      </p:sp>
      <p:sp>
        <p:nvSpPr>
          <p:cNvPr id="29" name="正方形/長方形 28">
            <a:extLst>
              <a:ext uri="{FF2B5EF4-FFF2-40B4-BE49-F238E27FC236}">
                <a16:creationId xmlns:a16="http://schemas.microsoft.com/office/drawing/2014/main" id="{B9E1964F-AD3D-FA75-F3E7-6BB0503C5628}"/>
              </a:ext>
            </a:extLst>
          </p:cNvPr>
          <p:cNvSpPr/>
          <p:nvPr/>
        </p:nvSpPr>
        <p:spPr>
          <a:xfrm>
            <a:off x="248793" y="8235160"/>
            <a:ext cx="1336022" cy="472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お問合せ先</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（申込みは裏面へ）</a:t>
            </a:r>
          </a:p>
        </p:txBody>
      </p:sp>
      <p:pic>
        <p:nvPicPr>
          <p:cNvPr id="9" name="図 8" descr="アイコン&#10;&#10;自動的に生成された説明">
            <a:extLst>
              <a:ext uri="{FF2B5EF4-FFF2-40B4-BE49-F238E27FC236}">
                <a16:creationId xmlns:a16="http://schemas.microsoft.com/office/drawing/2014/main" id="{E3927417-0E69-3E63-D335-D023366BA7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9575" y="771455"/>
            <a:ext cx="432000" cy="432000"/>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15D83007-E2E5-8AAF-B689-F8878CB27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8492" y="771455"/>
            <a:ext cx="432000" cy="432000"/>
          </a:xfrm>
          <a:prstGeom prst="rect">
            <a:avLst/>
          </a:prstGeom>
        </p:spPr>
      </p:pic>
      <p:pic>
        <p:nvPicPr>
          <p:cNvPr id="33" name="図 32" descr="アイコン が含まれている画像&#10;&#10;自動的に生成された説明">
            <a:extLst>
              <a:ext uri="{FF2B5EF4-FFF2-40B4-BE49-F238E27FC236}">
                <a16:creationId xmlns:a16="http://schemas.microsoft.com/office/drawing/2014/main" id="{17E1FD0A-038B-8F7A-2ADB-884BB55B52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91506" y="771455"/>
            <a:ext cx="432000" cy="432000"/>
          </a:xfrm>
          <a:prstGeom prst="rect">
            <a:avLst/>
          </a:prstGeom>
        </p:spPr>
      </p:pic>
      <p:pic>
        <p:nvPicPr>
          <p:cNvPr id="35" name="図 34" descr="ロゴ が含まれている画像&#10;&#10;自動的に生成された説明">
            <a:extLst>
              <a:ext uri="{FF2B5EF4-FFF2-40B4-BE49-F238E27FC236}">
                <a16:creationId xmlns:a16="http://schemas.microsoft.com/office/drawing/2014/main" id="{00DAC732-2A5F-1F2D-53FD-94EDB3171C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9579" y="771455"/>
            <a:ext cx="432000" cy="432000"/>
          </a:xfrm>
          <a:prstGeom prst="rect">
            <a:avLst/>
          </a:prstGeom>
        </p:spPr>
      </p:pic>
      <p:pic>
        <p:nvPicPr>
          <p:cNvPr id="37" name="図 36" descr="ウィンドウ, 建物 が含まれている画像&#10;&#10;自動的に生成された説明">
            <a:extLst>
              <a:ext uri="{FF2B5EF4-FFF2-40B4-BE49-F238E27FC236}">
                <a16:creationId xmlns:a16="http://schemas.microsoft.com/office/drawing/2014/main" id="{78E97259-294A-00E7-85EC-830A89A7E6D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61877" y="614211"/>
            <a:ext cx="720000" cy="720000"/>
          </a:xfrm>
          <a:prstGeom prst="rect">
            <a:avLst/>
          </a:prstGeom>
        </p:spPr>
      </p:pic>
      <p:sp>
        <p:nvSpPr>
          <p:cNvPr id="32" name="テキスト ボックス 31">
            <a:extLst>
              <a:ext uri="{FF2B5EF4-FFF2-40B4-BE49-F238E27FC236}">
                <a16:creationId xmlns:a16="http://schemas.microsoft.com/office/drawing/2014/main" id="{CB6A30CF-FEDC-1CDB-4064-BCBDC353C129}"/>
              </a:ext>
            </a:extLst>
          </p:cNvPr>
          <p:cNvSpPr txBox="1"/>
          <p:nvPr/>
        </p:nvSpPr>
        <p:spPr>
          <a:xfrm>
            <a:off x="5058931" y="6546087"/>
            <a:ext cx="1114088"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00</a:t>
            </a:r>
            <a:r>
              <a:rPr kumimoji="1" lang="ja-JP" altLang="en-US" sz="1200" dirty="0">
                <a:latin typeface="BIZ UDPゴシック" panose="020B0400000000000000" pitchFamily="50" charset="-128"/>
                <a:ea typeface="BIZ UDPゴシック" panose="020B0400000000000000" pitchFamily="50" charset="-128"/>
              </a:rPr>
              <a:t>より受付</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21" name="グループ化 20"/>
          <p:cNvGrpSpPr/>
          <p:nvPr/>
        </p:nvGrpSpPr>
        <p:grpSpPr>
          <a:xfrm>
            <a:off x="5712178" y="6829778"/>
            <a:ext cx="970844" cy="970844"/>
            <a:chOff x="3375378" y="5125156"/>
            <a:chExt cx="970844" cy="970844"/>
          </a:xfrm>
          <a:solidFill>
            <a:schemeClr val="accent1">
              <a:lumMod val="75000"/>
            </a:schemeClr>
          </a:solidFill>
        </p:grpSpPr>
        <p:sp>
          <p:nvSpPr>
            <p:cNvPr id="3" name="円/楕円 2"/>
            <p:cNvSpPr/>
            <p:nvPr/>
          </p:nvSpPr>
          <p:spPr>
            <a:xfrm>
              <a:off x="3375378" y="5125156"/>
              <a:ext cx="970844" cy="9708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488D981-132F-E020-2DD4-DCB3618D1C5B}"/>
                </a:ext>
              </a:extLst>
            </p:cNvPr>
            <p:cNvSpPr txBox="1"/>
            <p:nvPr/>
          </p:nvSpPr>
          <p:spPr>
            <a:xfrm>
              <a:off x="3513388" y="5499621"/>
              <a:ext cx="718145" cy="430887"/>
            </a:xfrm>
            <a:prstGeom prst="rect">
              <a:avLst/>
            </a:prstGeom>
            <a:grpFill/>
          </p:spPr>
          <p:txBody>
            <a:bodyPr wrap="none" lIns="0" tIns="0" rIns="0" bIns="0" rtlCol="0" anchor="ctr">
              <a:spAutoFit/>
            </a:bodyPr>
            <a:lstStyle/>
            <a:p>
              <a:r>
                <a:rPr kumimoji="1" lang="ja-JP" altLang="en-US" sz="2800" b="1" dirty="0">
                  <a:solidFill>
                    <a:schemeClr val="bg1"/>
                  </a:solidFill>
                  <a:latin typeface="BIZ UDPゴシック" panose="020B0400000000000000" pitchFamily="50" charset="-128"/>
                  <a:ea typeface="BIZ UDPゴシック" panose="020B0400000000000000" pitchFamily="50" charset="-128"/>
                </a:rPr>
                <a:t>無料</a:t>
              </a:r>
            </a:p>
          </p:txBody>
        </p:sp>
        <p:sp>
          <p:nvSpPr>
            <p:cNvPr id="36" name="テキスト ボックス 35">
              <a:extLst>
                <a:ext uri="{FF2B5EF4-FFF2-40B4-BE49-F238E27FC236}">
                  <a16:creationId xmlns:a16="http://schemas.microsoft.com/office/drawing/2014/main" id="{A488D981-132F-E020-2DD4-DCB3618D1C5B}"/>
                </a:ext>
              </a:extLst>
            </p:cNvPr>
            <p:cNvSpPr txBox="1"/>
            <p:nvPr/>
          </p:nvSpPr>
          <p:spPr>
            <a:xfrm>
              <a:off x="3547997" y="5265319"/>
              <a:ext cx="615553" cy="246221"/>
            </a:xfrm>
            <a:prstGeom prst="rect">
              <a:avLst/>
            </a:prstGeom>
            <a:grpFill/>
          </p:spPr>
          <p:txBody>
            <a:bodyPr wrap="none" lIns="0" tIns="0" rIns="0" bIns="0" rtlCol="0" anchor="ctr">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参加費</a:t>
              </a:r>
            </a:p>
          </p:txBody>
        </p:sp>
      </p:grpSp>
      <p:sp>
        <p:nvSpPr>
          <p:cNvPr id="16" name="テキスト ボックス 15">
            <a:extLst>
              <a:ext uri="{FF2B5EF4-FFF2-40B4-BE49-F238E27FC236}">
                <a16:creationId xmlns:a16="http://schemas.microsoft.com/office/drawing/2014/main" id="{6732BDB0-46ED-FDD0-43BC-E894D8EC4A36}"/>
              </a:ext>
            </a:extLst>
          </p:cNvPr>
          <p:cNvSpPr txBox="1"/>
          <p:nvPr/>
        </p:nvSpPr>
        <p:spPr>
          <a:xfrm rot="10800000" flipV="1">
            <a:off x="401487" y="165811"/>
            <a:ext cx="893668" cy="384721"/>
          </a:xfrm>
          <a:prstGeom prst="rect">
            <a:avLst/>
          </a:prstGeom>
          <a:noFill/>
        </p:spPr>
        <p:txBody>
          <a:bodyPr wrap="square" lIns="0" tIns="0" rIns="0" bIns="0" rtlCol="0" anchor="t">
            <a:spAutoFit/>
          </a:bodyPr>
          <a:lstStyle/>
          <a:p>
            <a:r>
              <a:rPr kumimoji="1" lang="ja-JP" altLang="en-US" sz="2500" dirty="0">
                <a:latin typeface="BIZ UDPゴシック" panose="020B0400000000000000" pitchFamily="50" charset="-128"/>
                <a:ea typeface="BIZ UDPゴシック" panose="020B0400000000000000" pitchFamily="50" charset="-128"/>
              </a:rPr>
              <a:t>第２弾</a:t>
            </a:r>
          </a:p>
        </p:txBody>
      </p:sp>
      <p:sp>
        <p:nvSpPr>
          <p:cNvPr id="23" name="正方形/長方形 22">
            <a:extLst>
              <a:ext uri="{FF2B5EF4-FFF2-40B4-BE49-F238E27FC236}">
                <a16:creationId xmlns:a16="http://schemas.microsoft.com/office/drawing/2014/main" id="{750ACCB8-E754-3553-3B47-8AAC70904781}"/>
              </a:ext>
            </a:extLst>
          </p:cNvPr>
          <p:cNvSpPr/>
          <p:nvPr/>
        </p:nvSpPr>
        <p:spPr>
          <a:xfrm>
            <a:off x="1053313" y="3003581"/>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内　容</a:t>
            </a:r>
          </a:p>
        </p:txBody>
      </p:sp>
    </p:spTree>
    <p:extLst>
      <p:ext uri="{BB962C8B-B14F-4D97-AF65-F5344CB8AC3E}">
        <p14:creationId xmlns:p14="http://schemas.microsoft.com/office/powerpoint/2010/main" val="416752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A14AF634-6A38-275F-B035-DFE07D862069}"/>
              </a:ext>
            </a:extLst>
          </p:cNvPr>
          <p:cNvSpPr/>
          <p:nvPr/>
        </p:nvSpPr>
        <p:spPr>
          <a:xfrm>
            <a:off x="129208" y="660277"/>
            <a:ext cx="6480000" cy="857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1008594" y="180059"/>
            <a:ext cx="4721164" cy="1631216"/>
          </a:xfrm>
          <a:noFill/>
        </p:spPr>
        <p:txBody>
          <a:bodyPr wrap="none">
            <a:spAutoFit/>
          </a:bodyPr>
          <a:lstStyle/>
          <a:p>
            <a:pPr>
              <a:lnSpc>
                <a:spcPts val="3000"/>
              </a:lnSpc>
            </a:pPr>
            <a:r>
              <a:rPr kumimoji="1"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申し込み先</a:t>
            </a:r>
            <a:r>
              <a:rPr kumimoji="1" lang="en-US" altLang="ja-JP" sz="2400" dirty="0">
                <a:latin typeface="BIZ UDPゴシック" panose="020B0400000000000000" pitchFamily="50" charset="-128"/>
                <a:ea typeface="BIZ UDPゴシック" panose="020B0400000000000000" pitchFamily="50" charset="-128"/>
              </a:rPr>
              <a:t>】</a:t>
            </a:r>
            <a:br>
              <a:rPr kumimoji="1" lang="en-US" altLang="ja-JP" sz="24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熊本市地球温暖化防止活動推進センター</a:t>
            </a:r>
            <a:br>
              <a:rPr kumimoji="1" lang="en-US" altLang="ja-JP" sz="2000" dirty="0">
                <a:latin typeface="BIZ UDPゴシック" panose="020B0400000000000000" pitchFamily="50" charset="-128"/>
                <a:ea typeface="BIZ UDPゴシック" panose="020B0400000000000000" pitchFamily="50" charset="-128"/>
              </a:rPr>
            </a:br>
            <a:r>
              <a:rPr kumimoji="1" lang="ja-JP" altLang="en-US" sz="1800" dirty="0">
                <a:latin typeface="BIZ UDPゴシック" panose="020B0400000000000000" pitchFamily="50" charset="-128"/>
                <a:ea typeface="BIZ UDPゴシック" panose="020B0400000000000000" pitchFamily="50" charset="-128"/>
              </a:rPr>
              <a:t>（一般社団法人熊本環境革新支援センター）</a:t>
            </a:r>
            <a:br>
              <a:rPr kumimoji="1" lang="en-US" altLang="ja-JP" sz="1800" dirty="0">
                <a:latin typeface="BIZ UDPゴシック" panose="020B0400000000000000" pitchFamily="50" charset="-128"/>
                <a:ea typeface="BIZ UDPゴシック" panose="020B0400000000000000" pitchFamily="50" charset="-128"/>
              </a:rPr>
            </a:br>
            <a:r>
              <a:rPr lang="ja-JP" altLang="en-US" sz="1800" dirty="0">
                <a:latin typeface="BIZ UDPゴシック" panose="020B0400000000000000" pitchFamily="50" charset="-128"/>
                <a:ea typeface="BIZ UDPゴシック" panose="020B0400000000000000" pitchFamily="50" charset="-128"/>
              </a:rPr>
              <a:t>人吉事務所　担当：柳瀬</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9" name="表 20">
            <a:extLst>
              <a:ext uri="{FF2B5EF4-FFF2-40B4-BE49-F238E27FC236}">
                <a16:creationId xmlns:a16="http://schemas.microsoft.com/office/drawing/2014/main" id="{343018F2-6F7B-8569-0B48-649CCB77E01B}"/>
              </a:ext>
            </a:extLst>
          </p:cNvPr>
          <p:cNvGraphicFramePr>
            <a:graphicFrameLocks noGrp="1"/>
          </p:cNvGraphicFramePr>
          <p:nvPr>
            <p:extLst>
              <p:ext uri="{D42A27DB-BD31-4B8C-83A1-F6EECF244321}">
                <p14:modId xmlns:p14="http://schemas.microsoft.com/office/powerpoint/2010/main" val="2049725412"/>
              </p:ext>
            </p:extLst>
          </p:nvPr>
        </p:nvGraphicFramePr>
        <p:xfrm>
          <a:off x="354910" y="2809663"/>
          <a:ext cx="6141423" cy="3733104"/>
        </p:xfrm>
        <a:graphic>
          <a:graphicData uri="http://schemas.openxmlformats.org/drawingml/2006/table">
            <a:tbl>
              <a:tblPr firstRow="1" bandRow="1">
                <a:tableStyleId>{5940675A-B579-460E-94D1-54222C63F5DA}</a:tableStyleId>
              </a:tblPr>
              <a:tblGrid>
                <a:gridCol w="1288079">
                  <a:extLst>
                    <a:ext uri="{9D8B030D-6E8A-4147-A177-3AD203B41FA5}">
                      <a16:colId xmlns:a16="http://schemas.microsoft.com/office/drawing/2014/main" val="2423134187"/>
                    </a:ext>
                  </a:extLst>
                </a:gridCol>
                <a:gridCol w="1288079">
                  <a:extLst>
                    <a:ext uri="{9D8B030D-6E8A-4147-A177-3AD203B41FA5}">
                      <a16:colId xmlns:a16="http://schemas.microsoft.com/office/drawing/2014/main" val="3634078180"/>
                    </a:ext>
                  </a:extLst>
                </a:gridCol>
                <a:gridCol w="1288079">
                  <a:extLst>
                    <a:ext uri="{9D8B030D-6E8A-4147-A177-3AD203B41FA5}">
                      <a16:colId xmlns:a16="http://schemas.microsoft.com/office/drawing/2014/main" val="1696125322"/>
                    </a:ext>
                  </a:extLst>
                </a:gridCol>
                <a:gridCol w="2277186">
                  <a:extLst>
                    <a:ext uri="{9D8B030D-6E8A-4147-A177-3AD203B41FA5}">
                      <a16:colId xmlns:a16="http://schemas.microsoft.com/office/drawing/2014/main" val="454558286"/>
                    </a:ext>
                  </a:extLst>
                </a:gridCol>
              </a:tblGrid>
              <a:tr h="648000">
                <a:tc gridSpan="4">
                  <a:txBody>
                    <a:bodyPr/>
                    <a:lstStyle/>
                    <a:p>
                      <a:pPr algn="ctr"/>
                      <a:r>
                        <a:rPr kumimoji="1" lang="ja-JP" altLang="en-US" sz="2000" dirty="0">
                          <a:latin typeface="BIZ UDPゴシック" panose="020B0400000000000000" pitchFamily="50" charset="-128"/>
                          <a:ea typeface="BIZ UDPゴシック" panose="020B0400000000000000" pitchFamily="50" charset="-128"/>
                        </a:rPr>
                        <a:t>参加申込み</a:t>
                      </a:r>
                    </a:p>
                  </a:txBody>
                  <a:tcPr anchor="ctr">
                    <a:solidFill>
                      <a:schemeClr val="bg1">
                        <a:lumMod val="95000"/>
                      </a:schemeClr>
                    </a:solidFill>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28702742"/>
                  </a:ext>
                </a:extLst>
              </a:tr>
              <a:tr h="771276">
                <a:tc>
                  <a:txBody>
                    <a:bodyPr/>
                    <a:lstStyle/>
                    <a:p>
                      <a:pPr algn="ctr"/>
                      <a:r>
                        <a:rPr kumimoji="1" lang="ja-JP" altLang="en-US" dirty="0">
                          <a:latin typeface="BIZ UDPゴシック" panose="020B0400000000000000" pitchFamily="50" charset="-128"/>
                          <a:ea typeface="BIZ UDPゴシック" panose="020B0400000000000000" pitchFamily="50" charset="-128"/>
                        </a:rPr>
                        <a:t>氏名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御社名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部署名</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dirty="0">
                          <a:latin typeface="BIZ UDPゴシック" panose="020B0400000000000000" pitchFamily="50" charset="-128"/>
                          <a:ea typeface="BIZ UDPゴシック" panose="020B0400000000000000" pitchFamily="50" charset="-128"/>
                        </a:rPr>
                        <a:t>役職</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電話</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en-US" altLang="ja-JP" dirty="0">
                          <a:latin typeface="BIZ UDPゴシック" panose="020B0400000000000000" pitchFamily="50" charset="-128"/>
                          <a:ea typeface="BIZ UDPゴシック" panose="020B0400000000000000" pitchFamily="50" charset="-128"/>
                        </a:rPr>
                        <a:t>E-mail</a:t>
                      </a: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24031396"/>
                  </a:ext>
                </a:extLst>
              </a:tr>
              <a:tr h="771276">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100" dirty="0">
                          <a:latin typeface="BIZ UDPゴシック" panose="020B0400000000000000" pitchFamily="50" charset="-128"/>
                          <a:ea typeface="BIZ UDPゴシック" panose="020B0400000000000000" pitchFamily="50" charset="-128"/>
                        </a:rPr>
                        <a:t>TEL</a:t>
                      </a:r>
                    </a:p>
                    <a:p>
                      <a:pPr algn="l"/>
                      <a:r>
                        <a:rPr kumimoji="1" lang="en-US" altLang="ja-JP" sz="1100" dirty="0">
                          <a:latin typeface="BIZ UDPゴシック" panose="020B0400000000000000" pitchFamily="50" charset="-128"/>
                          <a:ea typeface="BIZ UDPゴシック" panose="020B0400000000000000" pitchFamily="50" charset="-128"/>
                        </a:rPr>
                        <a:t>E-mail</a:t>
                      </a:r>
                      <a:r>
                        <a:rPr kumimoji="1" lang="ja-JP" altLang="en-US" sz="1100" dirty="0">
                          <a:latin typeface="BIZ UDPゴシック" panose="020B0400000000000000" pitchFamily="50" charset="-128"/>
                          <a:ea typeface="BIZ UDPゴシック" panose="020B0400000000000000" pitchFamily="50" charset="-128"/>
                        </a:rPr>
                        <a:t>　　　　　　　＠</a:t>
                      </a:r>
                    </a:p>
                  </a:txBody>
                  <a:tcPr anchor="ctr"/>
                </a:tc>
                <a:extLst>
                  <a:ext uri="{0D108BD9-81ED-4DB2-BD59-A6C34878D82A}">
                    <a16:rowId xmlns:a16="http://schemas.microsoft.com/office/drawing/2014/main" val="2331946895"/>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4013312682"/>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txBody>
                  <a:tcPr anchor="ctr"/>
                </a:tc>
                <a:extLst>
                  <a:ext uri="{0D108BD9-81ED-4DB2-BD59-A6C34878D82A}">
                    <a16:rowId xmlns:a16="http://schemas.microsoft.com/office/drawing/2014/main" val="2201257593"/>
                  </a:ext>
                </a:extLst>
              </a:tr>
            </a:tbl>
          </a:graphicData>
        </a:graphic>
      </p:graphicFrame>
      <p:sp>
        <p:nvSpPr>
          <p:cNvPr id="30" name="テキスト ボックス 29">
            <a:extLst>
              <a:ext uri="{FF2B5EF4-FFF2-40B4-BE49-F238E27FC236}">
                <a16:creationId xmlns:a16="http://schemas.microsoft.com/office/drawing/2014/main" id="{E18CAD59-5116-CBAF-948A-6F95CF371692}"/>
              </a:ext>
            </a:extLst>
          </p:cNvPr>
          <p:cNvSpPr txBox="1"/>
          <p:nvPr/>
        </p:nvSpPr>
        <p:spPr>
          <a:xfrm>
            <a:off x="289433" y="7417756"/>
            <a:ext cx="6279133" cy="369332"/>
          </a:xfrm>
          <a:prstGeom prst="rect">
            <a:avLst/>
          </a:prstGeom>
          <a:noFill/>
        </p:spPr>
        <p:txBody>
          <a:bodyPr wrap="square" lIns="0" tIns="0" rIns="0" bIns="0" rtlCol="0" anchor="t">
            <a:spAutoFit/>
          </a:bodyPr>
          <a:lstStyle/>
          <a:p>
            <a:r>
              <a:rPr kumimoji="1" lang="ja-JP" altLang="en-US" sz="1200" dirty="0">
                <a:latin typeface="BIZ UDPゴシック" panose="020B0400000000000000" pitchFamily="50" charset="-128"/>
                <a:ea typeface="BIZ UDPゴシック" panose="020B0400000000000000" pitchFamily="50" charset="-128"/>
              </a:rPr>
              <a:t>個人情報について：参加申し込みに用紙によって収集した個人情報は、省エネセミナ一および関連事業の案内等に利用させていただく場合がございます。</a:t>
            </a:r>
          </a:p>
        </p:txBody>
      </p:sp>
      <p:sp>
        <p:nvSpPr>
          <p:cNvPr id="6" name="タイトル 1">
            <a:extLst>
              <a:ext uri="{FF2B5EF4-FFF2-40B4-BE49-F238E27FC236}">
                <a16:creationId xmlns:a16="http://schemas.microsoft.com/office/drawing/2014/main" id="{9D05E1FB-5FFA-CE63-FF77-93B50F0738E4}"/>
              </a:ext>
            </a:extLst>
          </p:cNvPr>
          <p:cNvSpPr txBox="1">
            <a:spLocks/>
          </p:cNvSpPr>
          <p:nvPr/>
        </p:nvSpPr>
        <p:spPr>
          <a:xfrm>
            <a:off x="1065039" y="1806558"/>
            <a:ext cx="4838184" cy="861774"/>
          </a:xfrm>
          <a:prstGeom prst="rect">
            <a:avLst/>
          </a:prstGeom>
          <a:noFill/>
        </p:spPr>
        <p:txBody>
          <a:bodyPr vert="horz" wrap="none" lIns="91440" tIns="45720" rIns="91440" bIns="45720" rtlCol="0" anchor="ctr">
            <a:sp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nSpc>
                <a:spcPts val="3000"/>
              </a:lnSpc>
            </a:pPr>
            <a:r>
              <a:rPr lang="en-US" altLang="ja-JP" sz="2000" b="1" dirty="0">
                <a:latin typeface="BIZ UDPゴシック" panose="020B0400000000000000" pitchFamily="50" charset="-128"/>
                <a:ea typeface="BIZ UDPゴシック" panose="020B0400000000000000" pitchFamily="50" charset="-128"/>
              </a:rPr>
              <a:t>FAX</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0966-24-5355</a:t>
            </a:r>
            <a:br>
              <a:rPr lang="en-US" altLang="ja-JP" sz="2000" b="1" dirty="0">
                <a:latin typeface="BIZ UDPゴシック" panose="020B0400000000000000" pitchFamily="50" charset="-128"/>
                <a:ea typeface="BIZ UDPゴシック" panose="020B0400000000000000" pitchFamily="50" charset="-128"/>
              </a:rPr>
            </a:br>
            <a:r>
              <a:rPr lang="en-US" altLang="ja-JP" sz="2000" b="1" dirty="0">
                <a:latin typeface="BIZ UDPゴシック" panose="020B0400000000000000" pitchFamily="50" charset="-128"/>
                <a:ea typeface="BIZ UDPゴシック" panose="020B0400000000000000" pitchFamily="50" charset="-128"/>
              </a:rPr>
              <a:t>E-mail</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yanase-k@giga.ocn.ne.jp</a:t>
            </a:r>
            <a:endParaRPr lang="ja-JP" altLang="en-US" sz="2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545396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358</Words>
  <Application>Microsoft Office PowerPoint</Application>
  <PresentationFormat>画面に合わせる (4:3)</PresentationFormat>
  <Paragraphs>67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Arial</vt:lpstr>
      <vt:lpstr>Calibri</vt:lpstr>
      <vt:lpstr>Calibri Light</vt:lpstr>
      <vt:lpstr>Office テーマ</vt:lpstr>
      <vt:lpstr>PPA型太陽光発電,ZEBに関する実践セミナー</vt:lpstr>
      <vt:lpstr>　　　　　　　【申し込み先】 熊本市地球温暖化防止活動推進センター （一般社団法人熊本環境革新支援センター） 人吉事務所　担当：柳瀬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柳瀬技術士事務所</dc:creator>
  <cp:lastModifiedBy>柳瀬技術士事務所</cp:lastModifiedBy>
  <cp:revision>73</cp:revision>
  <cp:lastPrinted>2023-08-09T08:10:01Z</cp:lastPrinted>
  <dcterms:created xsi:type="dcterms:W3CDTF">2022-06-13T10:59:01Z</dcterms:created>
  <dcterms:modified xsi:type="dcterms:W3CDTF">2023-11-12T23:13:12Z</dcterms:modified>
</cp:coreProperties>
</file>