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6858000" cy="9144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25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438562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3690688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638682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442608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1759925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B3EE5C-00AA-4BE3-A259-C68F66273537}"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127306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3B3EE5C-00AA-4BE3-A259-C68F66273537}" type="datetimeFigureOut">
              <a:rPr kumimoji="1" lang="ja-JP" altLang="en-US" smtClean="0"/>
              <a:t>2023/8/15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274903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3B3EE5C-00AA-4BE3-A259-C68F66273537}" type="datetimeFigureOut">
              <a:rPr kumimoji="1" lang="ja-JP" altLang="en-US" smtClean="0"/>
              <a:t>2023/8/15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3647368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B3EE5C-00AA-4BE3-A259-C68F66273537}" type="datetimeFigureOut">
              <a:rPr kumimoji="1" lang="ja-JP" altLang="en-US" smtClean="0"/>
              <a:t>2023/8/15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445191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B3EE5C-00AA-4BE3-A259-C68F66273537}"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3320358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B3EE5C-00AA-4BE3-A259-C68F66273537}"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169931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3B3EE5C-00AA-4BE3-A259-C68F66273537}" type="datetimeFigureOut">
              <a:rPr kumimoji="1" lang="ja-JP" altLang="en-US" smtClean="0"/>
              <a:t>2023/8/15</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3119556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フローチャート: 論理積ゲート 9">
            <a:extLst>
              <a:ext uri="{FF2B5EF4-FFF2-40B4-BE49-F238E27FC236}">
                <a16:creationId xmlns:a16="http://schemas.microsoft.com/office/drawing/2014/main" id="{84C1C172-9EF1-3C1F-07E1-38995F7A5372}"/>
              </a:ext>
            </a:extLst>
          </p:cNvPr>
          <p:cNvSpPr/>
          <p:nvPr/>
        </p:nvSpPr>
        <p:spPr>
          <a:xfrm>
            <a:off x="129208" y="2425148"/>
            <a:ext cx="837244" cy="6077483"/>
          </a:xfrm>
          <a:prstGeom prst="flowChartDelay">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4EE5C2B4-03E1-37EF-088C-6E3F68DCB941}"/>
              </a:ext>
            </a:extLst>
          </p:cNvPr>
          <p:cNvSpPr/>
          <p:nvPr/>
        </p:nvSpPr>
        <p:spPr>
          <a:xfrm>
            <a:off x="129208" y="74132"/>
            <a:ext cx="6480000" cy="28313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 </a:t>
            </a:r>
            <a:r>
              <a:rPr kumimoji="1" lang="ja-JP" altLang="en-US" dirty="0"/>
              <a:t>　　　　　</a:t>
            </a:r>
          </a:p>
        </p:txBody>
      </p:sp>
      <p:sp>
        <p:nvSpPr>
          <p:cNvPr id="20" name="正方形/長方形 19">
            <a:extLst>
              <a:ext uri="{FF2B5EF4-FFF2-40B4-BE49-F238E27FC236}">
                <a16:creationId xmlns:a16="http://schemas.microsoft.com/office/drawing/2014/main" id="{A14AF634-6A38-275F-B035-DFE07D862069}"/>
              </a:ext>
            </a:extLst>
          </p:cNvPr>
          <p:cNvSpPr/>
          <p:nvPr/>
        </p:nvSpPr>
        <p:spPr>
          <a:xfrm>
            <a:off x="129208" y="660276"/>
            <a:ext cx="6480000" cy="11692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2" name="タイトル 1">
            <a:extLst>
              <a:ext uri="{FF2B5EF4-FFF2-40B4-BE49-F238E27FC236}">
                <a16:creationId xmlns:a16="http://schemas.microsoft.com/office/drawing/2014/main" id="{9D05E1FB-5FFA-CE63-FF77-93B50F0738E4}"/>
              </a:ext>
            </a:extLst>
          </p:cNvPr>
          <p:cNvSpPr>
            <a:spLocks noGrp="1"/>
          </p:cNvSpPr>
          <p:nvPr>
            <p:ph type="title"/>
          </p:nvPr>
        </p:nvSpPr>
        <p:spPr>
          <a:xfrm>
            <a:off x="848321" y="1301581"/>
            <a:ext cx="4942379" cy="369332"/>
          </a:xfrm>
          <a:noFill/>
        </p:spPr>
        <p:txBody>
          <a:bodyPr wrap="none">
            <a:spAutoFit/>
          </a:bodyPr>
          <a:lstStyle/>
          <a:p>
            <a:pPr algn="ctr"/>
            <a:r>
              <a:rPr kumimoji="1" lang="en-US" altLang="ja-JP" sz="2000" dirty="0">
                <a:latin typeface="BIZ UDPゴシック" panose="020B0400000000000000" pitchFamily="50" charset="-128"/>
                <a:ea typeface="BIZ UDPゴシック" panose="020B0400000000000000" pitchFamily="50" charset="-128"/>
              </a:rPr>
              <a:t>PPA</a:t>
            </a:r>
            <a:r>
              <a:rPr kumimoji="1" lang="ja-JP" altLang="en-US" sz="2000" dirty="0">
                <a:latin typeface="BIZ UDPゴシック" panose="020B0400000000000000" pitchFamily="50" charset="-128"/>
                <a:ea typeface="BIZ UDPゴシック" panose="020B0400000000000000" pitchFamily="50" charset="-128"/>
              </a:rPr>
              <a:t>型太陽光発電・</a:t>
            </a:r>
            <a:r>
              <a:rPr kumimoji="1" lang="en-US" altLang="ja-JP" sz="2000" dirty="0">
                <a:latin typeface="BIZ UDPゴシック" panose="020B0400000000000000" pitchFamily="50" charset="-128"/>
                <a:ea typeface="BIZ UDPゴシック" panose="020B0400000000000000" pitchFamily="50" charset="-128"/>
              </a:rPr>
              <a:t>ZEB</a:t>
            </a:r>
            <a:r>
              <a:rPr kumimoji="1" lang="ja-JP" altLang="en-US" sz="2000" dirty="0">
                <a:latin typeface="BIZ UDPゴシック" panose="020B0400000000000000" pitchFamily="50" charset="-128"/>
                <a:ea typeface="BIZ UDPゴシック" panose="020B0400000000000000" pitchFamily="50" charset="-128"/>
              </a:rPr>
              <a:t>に関するセミナー</a:t>
            </a:r>
          </a:p>
        </p:txBody>
      </p:sp>
      <p:sp>
        <p:nvSpPr>
          <p:cNvPr id="5" name="テキスト ボックス 4">
            <a:extLst>
              <a:ext uri="{FF2B5EF4-FFF2-40B4-BE49-F238E27FC236}">
                <a16:creationId xmlns:a16="http://schemas.microsoft.com/office/drawing/2014/main" id="{51104D9D-ED0A-64A7-8A75-188847AB84E5}"/>
              </a:ext>
            </a:extLst>
          </p:cNvPr>
          <p:cNvSpPr txBox="1"/>
          <p:nvPr/>
        </p:nvSpPr>
        <p:spPr>
          <a:xfrm>
            <a:off x="1146324" y="2021465"/>
            <a:ext cx="3884077" cy="830997"/>
          </a:xfrm>
          <a:prstGeom prst="rect">
            <a:avLst/>
          </a:prstGeom>
          <a:noFill/>
        </p:spPr>
        <p:txBody>
          <a:bodyPr wrap="none" lIns="0" tIns="0" rIns="0" bIns="0"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PPA</a:t>
            </a:r>
            <a:r>
              <a:rPr kumimoji="1" lang="ja-JP" altLang="en-US" b="1" dirty="0">
                <a:solidFill>
                  <a:schemeClr val="bg1"/>
                </a:solidFill>
                <a:latin typeface="BIZ UDPゴシック" panose="020B0400000000000000" pitchFamily="50" charset="-128"/>
                <a:ea typeface="BIZ UDPゴシック" panose="020B0400000000000000" pitchFamily="50" charset="-128"/>
              </a:rPr>
              <a:t>型太陽光発電や</a:t>
            </a:r>
            <a:r>
              <a:rPr kumimoji="1" lang="en-US" altLang="ja-JP" b="1" dirty="0">
                <a:solidFill>
                  <a:schemeClr val="bg1"/>
                </a:solidFill>
                <a:latin typeface="BIZ UDPゴシック" panose="020B0400000000000000" pitchFamily="50" charset="-128"/>
                <a:ea typeface="BIZ UDPゴシック" panose="020B0400000000000000" pitchFamily="50" charset="-128"/>
              </a:rPr>
              <a:t>ZEB</a:t>
            </a:r>
            <a:r>
              <a:rPr kumimoji="1" lang="ja-JP" altLang="en-US" b="1" dirty="0">
                <a:solidFill>
                  <a:schemeClr val="bg1"/>
                </a:solidFill>
                <a:latin typeface="BIZ UDPゴシック" panose="020B0400000000000000" pitchFamily="50" charset="-128"/>
                <a:ea typeface="BIZ UDPゴシック" panose="020B0400000000000000" pitchFamily="50" charset="-128"/>
              </a:rPr>
              <a:t>とは何か？</a:t>
            </a:r>
            <a:endParaRPr kumimoji="1" lang="en-US" altLang="ja-JP" b="1" dirty="0">
              <a:solidFill>
                <a:schemeClr val="bg1"/>
              </a:solidFill>
              <a:latin typeface="BIZ UDPゴシック" panose="020B0400000000000000" pitchFamily="50" charset="-128"/>
              <a:ea typeface="BIZ UDPゴシック" panose="020B0400000000000000" pitchFamily="50" charset="-128"/>
            </a:endParaRPr>
          </a:p>
          <a:p>
            <a:r>
              <a:rPr kumimoji="1" lang="ja-JP" altLang="en-US" b="1" dirty="0">
                <a:solidFill>
                  <a:schemeClr val="bg1"/>
                </a:solidFill>
                <a:latin typeface="BIZ UDPゴシック" panose="020B0400000000000000" pitchFamily="50" charset="-128"/>
                <a:ea typeface="BIZ UDPゴシック" panose="020B0400000000000000" pitchFamily="50" charset="-128"/>
              </a:rPr>
              <a:t>何から始めればいいのか？</a:t>
            </a:r>
            <a:endParaRPr kumimoji="1" lang="en-US" altLang="ja-JP" b="1" dirty="0">
              <a:solidFill>
                <a:schemeClr val="bg1"/>
              </a:solidFill>
              <a:latin typeface="BIZ UDPゴシック" panose="020B0400000000000000" pitchFamily="50" charset="-128"/>
              <a:ea typeface="BIZ UDPゴシック" panose="020B0400000000000000" pitchFamily="50" charset="-128"/>
            </a:endParaRPr>
          </a:p>
          <a:p>
            <a:r>
              <a:rPr kumimoji="1" lang="ja-JP" altLang="en-US" b="1" dirty="0">
                <a:solidFill>
                  <a:schemeClr val="bg1"/>
                </a:solidFill>
                <a:latin typeface="BIZ UDPゴシック" panose="020B0400000000000000" pitchFamily="50" charset="-128"/>
                <a:ea typeface="BIZ UDPゴシック" panose="020B0400000000000000" pitchFamily="50" charset="-128"/>
              </a:rPr>
              <a:t>脱炭素化について考えてみませんか？</a:t>
            </a:r>
            <a:endParaRPr kumimoji="1" lang="en-US" altLang="ja-JP" b="1" dirty="0">
              <a:solidFill>
                <a:schemeClr val="bg1"/>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83D2BFA8-33A3-9BCB-D5CA-0BEE5ECEA939}"/>
              </a:ext>
            </a:extLst>
          </p:cNvPr>
          <p:cNvSpPr txBox="1"/>
          <p:nvPr/>
        </p:nvSpPr>
        <p:spPr>
          <a:xfrm>
            <a:off x="2319861" y="244879"/>
            <a:ext cx="4233531" cy="369332"/>
          </a:xfrm>
          <a:prstGeom prst="rect">
            <a:avLst/>
          </a:prstGeom>
          <a:noFill/>
        </p:spPr>
        <p:txBody>
          <a:bodyPr wrap="none" lIns="0" tIns="0" rIns="0" bIns="0" rtlCol="0">
            <a:spAutoFit/>
          </a:bodyPr>
          <a:lstStyle/>
          <a:p>
            <a:pPr algn="r"/>
            <a:r>
              <a:rPr kumimoji="1" lang="ja-JP" altLang="en-US" sz="1200" dirty="0">
                <a:solidFill>
                  <a:schemeClr val="bg1"/>
                </a:solidFill>
                <a:latin typeface="BIZ UDPゴシック" panose="020B0400000000000000" pitchFamily="50" charset="-128"/>
                <a:ea typeface="BIZ UDPゴシック" panose="020B0400000000000000" pitchFamily="50" charset="-128"/>
              </a:rPr>
              <a:t>環境省　　令和</a:t>
            </a:r>
            <a:r>
              <a:rPr kumimoji="1" lang="en-US" altLang="ja-JP" sz="1200" dirty="0">
                <a:solidFill>
                  <a:schemeClr val="bg1"/>
                </a:solidFill>
                <a:latin typeface="BIZ UDPゴシック" panose="020B0400000000000000" pitchFamily="50" charset="-128"/>
                <a:ea typeface="BIZ UDPゴシック" panose="020B0400000000000000" pitchFamily="50" charset="-128"/>
              </a:rPr>
              <a:t>5</a:t>
            </a:r>
            <a:r>
              <a:rPr kumimoji="1" lang="ja-JP" altLang="en-US" sz="1200" dirty="0">
                <a:solidFill>
                  <a:schemeClr val="bg1"/>
                </a:solidFill>
                <a:latin typeface="BIZ UDPゴシック" panose="020B0400000000000000" pitchFamily="50" charset="-128"/>
                <a:ea typeface="BIZ UDPゴシック" panose="020B0400000000000000" pitchFamily="50" charset="-128"/>
              </a:rPr>
              <a:t>年度二酸化炭素排出抑制対策事業費等補助金</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a:p>
            <a:pPr algn="r"/>
            <a:r>
              <a:rPr kumimoji="1" lang="ja-JP" altLang="en-US" sz="1200" dirty="0">
                <a:solidFill>
                  <a:schemeClr val="bg1"/>
                </a:solidFill>
                <a:latin typeface="BIZ UDPゴシック" panose="020B0400000000000000" pitchFamily="50" charset="-128"/>
                <a:ea typeface="BIZ UDPゴシック" panose="020B0400000000000000" pitchFamily="50" charset="-128"/>
              </a:rPr>
              <a:t>（地域における地球温暖化防止活動促進事業）</a:t>
            </a:r>
          </a:p>
        </p:txBody>
      </p:sp>
      <p:sp>
        <p:nvSpPr>
          <p:cNvPr id="7" name="正方形/長方形 6">
            <a:extLst>
              <a:ext uri="{FF2B5EF4-FFF2-40B4-BE49-F238E27FC236}">
                <a16:creationId xmlns:a16="http://schemas.microsoft.com/office/drawing/2014/main" id="{644CA46F-803E-1C1C-70E1-A80CDAF11BE1}"/>
              </a:ext>
            </a:extLst>
          </p:cNvPr>
          <p:cNvSpPr/>
          <p:nvPr/>
        </p:nvSpPr>
        <p:spPr>
          <a:xfrm>
            <a:off x="129208" y="7991059"/>
            <a:ext cx="6480000" cy="10231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8" name="テキスト ボックス 7">
            <a:extLst>
              <a:ext uri="{FF2B5EF4-FFF2-40B4-BE49-F238E27FC236}">
                <a16:creationId xmlns:a16="http://schemas.microsoft.com/office/drawing/2014/main" id="{819F5F3C-DB22-0ADD-3371-78E0E3AD0F68}"/>
              </a:ext>
            </a:extLst>
          </p:cNvPr>
          <p:cNvSpPr txBox="1"/>
          <p:nvPr/>
        </p:nvSpPr>
        <p:spPr>
          <a:xfrm>
            <a:off x="1871387" y="8041907"/>
            <a:ext cx="3629199" cy="461665"/>
          </a:xfrm>
          <a:prstGeom prst="rect">
            <a:avLst/>
          </a:prstGeom>
          <a:noFill/>
        </p:spPr>
        <p:txBody>
          <a:bodyPr wrap="none" lIns="0" tIns="0" rIns="0" bIns="0" rtlCol="0">
            <a:spAutoFit/>
          </a:bodyPr>
          <a:lstStyle/>
          <a:p>
            <a:r>
              <a:rPr kumimoji="1" lang="ja-JP" altLang="en-US" sz="1600" dirty="0">
                <a:solidFill>
                  <a:schemeClr val="bg1"/>
                </a:solidFill>
                <a:latin typeface="BIZ UDPゴシック" panose="020B0400000000000000" pitchFamily="50" charset="-128"/>
                <a:ea typeface="BIZ UDPゴシック" panose="020B0400000000000000" pitchFamily="50" charset="-128"/>
              </a:rPr>
              <a:t>熊本市地球温暖化防止活動推進センター</a:t>
            </a:r>
            <a:endParaRPr kumimoji="1" lang="en-US" altLang="ja-JP" sz="16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（一般社団法人熊本環境革新支援センター）</a:t>
            </a:r>
          </a:p>
        </p:txBody>
      </p:sp>
      <p:sp>
        <p:nvSpPr>
          <p:cNvPr id="11" name="テキスト ボックス 10">
            <a:extLst>
              <a:ext uri="{FF2B5EF4-FFF2-40B4-BE49-F238E27FC236}">
                <a16:creationId xmlns:a16="http://schemas.microsoft.com/office/drawing/2014/main" id="{1F56602E-18BE-FE4B-9CAC-5B296D2D910B}"/>
              </a:ext>
            </a:extLst>
          </p:cNvPr>
          <p:cNvSpPr txBox="1"/>
          <p:nvPr/>
        </p:nvSpPr>
        <p:spPr>
          <a:xfrm>
            <a:off x="815423" y="2947219"/>
            <a:ext cx="5450156" cy="3745705"/>
          </a:xfrm>
          <a:prstGeom prst="rect">
            <a:avLst/>
          </a:prstGeom>
          <a:noFill/>
        </p:spPr>
        <p:txBody>
          <a:bodyPr wrap="square" lIns="0" tIns="0" rIns="0" bIns="0" rtlCol="0" anchor="t">
            <a:spAutoFit/>
          </a:bodyPr>
          <a:lstStyle/>
          <a:p>
            <a:pPr>
              <a:lnSpc>
                <a:spcPts val="1400"/>
              </a:lnSpc>
            </a:pP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内容</a:t>
            </a:r>
            <a:r>
              <a:rPr kumimoji="1" lang="en-US" altLang="ja-JP" sz="1100" dirty="0">
                <a:latin typeface="BIZ UDPゴシック" panose="020B0400000000000000" pitchFamily="50" charset="-128"/>
                <a:ea typeface="BIZ UDPゴシック" panose="020B0400000000000000" pitchFamily="50" charset="-128"/>
              </a:rPr>
              <a:t>】</a:t>
            </a:r>
          </a:p>
          <a:p>
            <a:pPr lvl="1">
              <a:lnSpc>
                <a:spcPts val="1400"/>
              </a:lnSpc>
            </a:pPr>
            <a:r>
              <a:rPr kumimoji="1" lang="ja-JP" altLang="en-US" sz="1100" dirty="0">
                <a:latin typeface="BIZ UDPゴシック" panose="020B0400000000000000" pitchFamily="50" charset="-128"/>
                <a:ea typeface="BIZ UDPゴシック" panose="020B0400000000000000" pitchFamily="50" charset="-128"/>
              </a:rPr>
              <a:t>〇開会あいさつ</a:t>
            </a:r>
            <a:endParaRPr kumimoji="1" lang="en-US" altLang="ja-JP" sz="1100" dirty="0">
              <a:latin typeface="BIZ UDPゴシック" panose="020B0400000000000000" pitchFamily="50" charset="-128"/>
              <a:ea typeface="BIZ UDPゴシック" panose="020B0400000000000000" pitchFamily="50" charset="-128"/>
            </a:endParaRPr>
          </a:p>
          <a:p>
            <a:pPr lvl="1">
              <a:lnSpc>
                <a:spcPts val="1400"/>
              </a:lnSpc>
            </a:pPr>
            <a:endParaRPr kumimoji="1" lang="en-US" altLang="ja-JP" sz="1100" dirty="0">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latin typeface="BIZ UDPゴシック" panose="020B0400000000000000" pitchFamily="50" charset="-128"/>
                <a:ea typeface="BIZ UDPゴシック" panose="020B0400000000000000" pitchFamily="50" charset="-128"/>
              </a:rPr>
              <a:t>○講演「２０５０年カーボンニュートラルにむけた再エネ・省エネ推進について」</a:t>
            </a:r>
            <a:endParaRPr kumimoji="1" lang="en-US" altLang="ja-JP" sz="1100" dirty="0">
              <a:latin typeface="BIZ UDPゴシック" panose="020B0400000000000000" pitchFamily="50" charset="-128"/>
              <a:ea typeface="BIZ UDPゴシック" panose="020B0400000000000000" pitchFamily="50" charset="-128"/>
            </a:endParaRPr>
          </a:p>
          <a:p>
            <a:pPr marL="864000" lvl="1">
              <a:lnSpc>
                <a:spcPts val="1400"/>
              </a:lnSpc>
            </a:pPr>
            <a:r>
              <a:rPr kumimoji="1" lang="ja-JP" altLang="en-US" sz="1100" dirty="0">
                <a:latin typeface="BIZ UDPゴシック" panose="020B0400000000000000" pitchFamily="50" charset="-128"/>
                <a:ea typeface="BIZ UDPゴシック" panose="020B0400000000000000" pitchFamily="50" charset="-128"/>
              </a:rPr>
              <a:t>講師：環境省　</a:t>
            </a:r>
            <a:r>
              <a:rPr kumimoji="1" lang="zh-TW" altLang="en-US" sz="1100" dirty="0">
                <a:latin typeface="BIZ UDPゴシック" panose="020B0400000000000000" pitchFamily="50" charset="-128"/>
                <a:ea typeface="BIZ UDPゴシック" panose="020B0400000000000000" pitchFamily="50" charset="-128"/>
              </a:rPr>
              <a:t>九州地方環境事務所</a:t>
            </a:r>
            <a:endParaRPr kumimoji="1" lang="en-US" altLang="zh-TW" sz="1100" dirty="0">
              <a:latin typeface="BIZ UDPゴシック" panose="020B0400000000000000" pitchFamily="50" charset="-128"/>
              <a:ea typeface="BIZ UDPゴシック" panose="020B0400000000000000" pitchFamily="50" charset="-128"/>
            </a:endParaRPr>
          </a:p>
          <a:p>
            <a:pPr marL="864000" marR="0" lvl="1" indent="0" algn="l" defTabSz="457200" rtl="0" eaLnBrk="1" fontAlgn="auto" latinLnBrk="0" hangingPunct="1">
              <a:lnSpc>
                <a:spcPts val="14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　　　　地域脱炭素創生室　　　　　　　　　　　　　　　　　</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室長</a:t>
            </a:r>
            <a:r>
              <a:rPr kumimoji="1" lang="zh-TW"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補佐　 </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倉石　真純</a:t>
            </a:r>
            <a:endPar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864000" lvl="1">
              <a:lnSpc>
                <a:spcPts val="1400"/>
              </a:lnSpc>
            </a:pPr>
            <a:r>
              <a:rPr kumimoji="1" lang="ja-JP" altLang="en-US" sz="1100" dirty="0">
                <a:latin typeface="BIZ UDPゴシック" panose="020B0400000000000000" pitchFamily="50" charset="-128"/>
                <a:ea typeface="BIZ UDPゴシック" panose="020B0400000000000000" pitchFamily="50" charset="-128"/>
              </a:rPr>
              <a:t>　　　　　　　　　　　</a:t>
            </a:r>
            <a:endParaRPr kumimoji="1" lang="en-US" altLang="ja-JP" sz="1100" dirty="0">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latin typeface="BIZ UDPゴシック" panose="020B0400000000000000" pitchFamily="50" charset="-128"/>
                <a:ea typeface="BIZ UDPゴシック" panose="020B0400000000000000" pitchFamily="50" charset="-128"/>
              </a:rPr>
              <a:t>○講演「</a:t>
            </a:r>
            <a:r>
              <a:rPr kumimoji="1" lang="en-US" altLang="ja-JP" sz="1100" dirty="0">
                <a:latin typeface="BIZ UDPゴシック" panose="020B0400000000000000" pitchFamily="50" charset="-128"/>
                <a:ea typeface="BIZ UDPゴシック" panose="020B0400000000000000" pitchFamily="50" charset="-128"/>
              </a:rPr>
              <a:t>PPA</a:t>
            </a:r>
            <a:r>
              <a:rPr kumimoji="1" lang="ja-JP" altLang="en-US" sz="1100" dirty="0">
                <a:latin typeface="BIZ UDPゴシック" panose="020B0400000000000000" pitchFamily="50" charset="-128"/>
                <a:ea typeface="BIZ UDPゴシック" panose="020B0400000000000000" pitchFamily="50" charset="-128"/>
              </a:rPr>
              <a:t>型太陽光発電の導入について」</a:t>
            </a:r>
            <a:endParaRPr kumimoji="1" lang="en-US" altLang="ja-JP" sz="1100" dirty="0">
              <a:latin typeface="BIZ UDPゴシック" panose="020B0400000000000000" pitchFamily="50" charset="-128"/>
              <a:ea typeface="BIZ UDPゴシック" panose="020B0400000000000000" pitchFamily="50" charset="-128"/>
            </a:endParaRPr>
          </a:p>
          <a:p>
            <a:pPr marL="864000">
              <a:lnSpc>
                <a:spcPts val="1400"/>
              </a:lnSpc>
            </a:pPr>
            <a:r>
              <a:rPr kumimoji="1" lang="ja-JP" altLang="en-US" sz="1100" dirty="0">
                <a:latin typeface="BIZ UDPゴシック" panose="020B0400000000000000" pitchFamily="50" charset="-128"/>
                <a:ea typeface="BIZ UDPゴシック" panose="020B0400000000000000" pitchFamily="50" charset="-128"/>
              </a:rPr>
              <a:t>講師：一般社団法人熊本環境革新支援センター 　　　　理事　　　中嶋　崇史</a:t>
            </a:r>
            <a:endParaRPr kumimoji="1" lang="en-US" altLang="ja-JP" sz="1100" dirty="0">
              <a:latin typeface="BIZ UDPゴシック" panose="020B0400000000000000" pitchFamily="50" charset="-128"/>
              <a:ea typeface="BIZ UDPゴシック" panose="020B0400000000000000" pitchFamily="50" charset="-128"/>
            </a:endParaRPr>
          </a:p>
          <a:p>
            <a:pPr marL="1224000">
              <a:lnSpc>
                <a:spcPts val="1400"/>
              </a:lnSpc>
            </a:pPr>
            <a:r>
              <a:rPr kumimoji="1" lang="ja-JP" altLang="en-US" sz="1000" dirty="0">
                <a:latin typeface="BIZ UDPゴシック" panose="020B0400000000000000" pitchFamily="50" charset="-128"/>
                <a:ea typeface="BIZ UDPゴシック" panose="020B0400000000000000" pitchFamily="50" charset="-128"/>
              </a:rPr>
              <a:t>株式会社リクロスエクスパンション　代表取締役</a:t>
            </a:r>
          </a:p>
          <a:p>
            <a:pPr marL="1224000">
              <a:lnSpc>
                <a:spcPts val="1400"/>
              </a:lnSpc>
            </a:pPr>
            <a:r>
              <a:rPr kumimoji="1" lang="ja-JP" altLang="en-US" sz="1000" dirty="0">
                <a:latin typeface="BIZ UDPゴシック" panose="020B0400000000000000" pitchFamily="50" charset="-128"/>
                <a:ea typeface="BIZ UDPゴシック" panose="020B0400000000000000" pitchFamily="50" charset="-128"/>
              </a:rPr>
              <a:t>株式会社球磨村森電力　代表取締役</a:t>
            </a:r>
          </a:p>
          <a:p>
            <a:pPr marL="1224000">
              <a:lnSpc>
                <a:spcPts val="1400"/>
              </a:lnSpc>
            </a:pPr>
            <a:r>
              <a:rPr kumimoji="1" lang="ja-JP" altLang="en-US" sz="1000" dirty="0">
                <a:latin typeface="BIZ UDPゴシック" panose="020B0400000000000000" pitchFamily="50" charset="-128"/>
                <a:ea typeface="BIZ UDPゴシック" panose="020B0400000000000000" pitchFamily="50" charset="-128"/>
              </a:rPr>
              <a:t>熊本県球磨郡球磨村　復興推進アドバイザー</a:t>
            </a:r>
            <a:endParaRPr kumimoji="1" lang="en-US" altLang="ja-JP" sz="1000" dirty="0">
              <a:latin typeface="BIZ UDPゴシック" panose="020B0400000000000000" pitchFamily="50" charset="-128"/>
              <a:ea typeface="BIZ UDPゴシック" panose="020B0400000000000000" pitchFamily="50" charset="-128"/>
            </a:endParaRPr>
          </a:p>
          <a:p>
            <a:pPr marL="1224000">
              <a:lnSpc>
                <a:spcPts val="1400"/>
              </a:lnSpc>
            </a:pPr>
            <a:r>
              <a:rPr kumimoji="1" lang="ja-JP" altLang="en-US" sz="1000" dirty="0">
                <a:latin typeface="BIZ UDPゴシック" panose="020B0400000000000000" pitchFamily="50" charset="-128"/>
                <a:ea typeface="BIZ UDPゴシック" panose="020B0400000000000000" pitchFamily="50" charset="-128"/>
              </a:rPr>
              <a:t>　</a:t>
            </a:r>
            <a:endParaRPr kumimoji="1" lang="en-US" altLang="ja-JP" sz="1000" dirty="0">
              <a:latin typeface="BIZ UDPゴシック" panose="020B0400000000000000" pitchFamily="50" charset="-128"/>
              <a:ea typeface="BIZ UDPゴシック" panose="020B0400000000000000" pitchFamily="50" charset="-128"/>
            </a:endParaRPr>
          </a:p>
          <a:p>
            <a:pPr marL="457200" marR="0" lvl="1" indent="0" algn="l" defTabSz="4572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○講演「</a:t>
            </a: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ZEB</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の必要性と補助金活用事例について」　</a:t>
            </a:r>
            <a:endPar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86400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講師</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en-US" altLang="ja-JP"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ZEB</a:t>
            </a:r>
            <a:r>
              <a:rPr kumimoji="1" lang="ja-JP" altLang="en-US"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プランナー（コンサル）　　　　　　　　　　　　　　</a:t>
            </a:r>
            <a:r>
              <a:rPr kumimoji="1" lang="ja-JP" altLang="en-US" sz="1100" dirty="0">
                <a:latin typeface="BIZ UDPゴシック" panose="020B0400000000000000" pitchFamily="50" charset="-128"/>
                <a:ea typeface="BIZ UDPゴシック" panose="020B0400000000000000" pitchFamily="50" charset="-128"/>
              </a:rPr>
              <a:t>主務　　　松村　益孝</a:t>
            </a:r>
            <a:endParaRPr kumimoji="1" lang="en-US" altLang="ja-JP"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1224000">
              <a:lnSpc>
                <a:spcPts val="1400"/>
              </a:lnSpc>
            </a:pPr>
            <a:r>
              <a:rPr lang="ja-JP" altLang="en-US" sz="1100" i="0" dirty="0">
                <a:effectLst/>
                <a:latin typeface="BIZ UDPゴシック" panose="020B0400000000000000" pitchFamily="50" charset="-128"/>
                <a:ea typeface="BIZ UDPゴシック" panose="020B0400000000000000" pitchFamily="50" charset="-128"/>
              </a:rPr>
              <a:t>パナソニック株式会社エレトリックワーク社</a:t>
            </a:r>
            <a:endParaRPr lang="en-US" altLang="ja-JP" sz="1100" i="0" dirty="0">
              <a:effectLst/>
              <a:latin typeface="BIZ UDPゴシック" panose="020B0400000000000000" pitchFamily="50" charset="-128"/>
              <a:ea typeface="BIZ UDPゴシック" panose="020B0400000000000000" pitchFamily="50" charset="-128"/>
            </a:endParaRPr>
          </a:p>
          <a:p>
            <a:pPr marL="1224000">
              <a:lnSpc>
                <a:spcPts val="1400"/>
              </a:lnSpc>
            </a:pPr>
            <a:r>
              <a:rPr kumimoji="1" lang="ja-JP" altLang="en-US" sz="1100" dirty="0">
                <a:latin typeface="BIZ UDPゴシック" panose="020B0400000000000000" pitchFamily="50" charset="-128"/>
                <a:ea typeface="BIZ UDPゴシック" panose="020B0400000000000000" pitchFamily="50" charset="-128"/>
              </a:rPr>
              <a:t>総合営業企画部　　　　　　　</a:t>
            </a:r>
          </a:p>
          <a:p>
            <a:pPr lvl="1">
              <a:lnSpc>
                <a:spcPts val="1400"/>
              </a:lnSpc>
            </a:pPr>
            <a:endParaRPr kumimoji="1" lang="en-US" altLang="ja-JP" sz="1100" dirty="0">
              <a:solidFill>
                <a:prstClr val="black"/>
              </a:solidFill>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solidFill>
                  <a:prstClr val="black"/>
                </a:solidFill>
                <a:latin typeface="BIZ UDPゴシック" panose="020B0400000000000000" pitchFamily="50" charset="-128"/>
                <a:ea typeface="BIZ UDPゴシック" panose="020B0400000000000000" pitchFamily="50" charset="-128"/>
              </a:rPr>
              <a:t>〇質疑応答</a:t>
            </a:r>
            <a:endParaRPr kumimoji="1" lang="en-US" altLang="ja-JP" sz="1100" dirty="0">
              <a:solidFill>
                <a:prstClr val="black"/>
              </a:solidFill>
              <a:latin typeface="BIZ UDPゴシック" panose="020B0400000000000000" pitchFamily="50" charset="-128"/>
              <a:ea typeface="BIZ UDPゴシック" panose="020B0400000000000000" pitchFamily="50" charset="-128"/>
            </a:endParaRPr>
          </a:p>
          <a:p>
            <a:pPr lvl="1">
              <a:lnSpc>
                <a:spcPts val="1400"/>
              </a:lnSpc>
            </a:pPr>
            <a:endParaRPr kumimoji="1" lang="en-US" altLang="ja-JP" sz="1100" dirty="0">
              <a:solidFill>
                <a:prstClr val="black"/>
              </a:solidFill>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solidFill>
                  <a:prstClr val="black"/>
                </a:solidFill>
                <a:latin typeface="BIZ UDPゴシック" panose="020B0400000000000000" pitchFamily="50" charset="-128"/>
                <a:ea typeface="BIZ UDPゴシック" panose="020B0400000000000000" pitchFamily="50" charset="-128"/>
              </a:rPr>
              <a:t>〇閉会</a:t>
            </a:r>
            <a:endParaRPr kumimoji="1" lang="en-US" altLang="ja-JP" sz="1100" dirty="0">
              <a:solidFill>
                <a:prstClr val="black"/>
              </a:solidFill>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CA15A641-2F01-1B37-A402-0E3E29689868}"/>
              </a:ext>
            </a:extLst>
          </p:cNvPr>
          <p:cNvSpPr/>
          <p:nvPr/>
        </p:nvSpPr>
        <p:spPr>
          <a:xfrm>
            <a:off x="1198276" y="6427325"/>
            <a:ext cx="756000"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BIZ UDPゴシック" panose="020B0400000000000000" pitchFamily="50" charset="-128"/>
                <a:ea typeface="BIZ UDPゴシック" panose="020B0400000000000000" pitchFamily="50" charset="-128"/>
              </a:rPr>
              <a:t>日　時</a:t>
            </a:r>
          </a:p>
        </p:txBody>
      </p:sp>
      <p:sp>
        <p:nvSpPr>
          <p:cNvPr id="13" name="テキスト ボックス 12">
            <a:extLst>
              <a:ext uri="{FF2B5EF4-FFF2-40B4-BE49-F238E27FC236}">
                <a16:creationId xmlns:a16="http://schemas.microsoft.com/office/drawing/2014/main" id="{6755874D-23F9-0C63-8DAA-47000B9EDFC6}"/>
              </a:ext>
            </a:extLst>
          </p:cNvPr>
          <p:cNvSpPr txBox="1"/>
          <p:nvPr/>
        </p:nvSpPr>
        <p:spPr>
          <a:xfrm>
            <a:off x="2173186" y="6418985"/>
            <a:ext cx="2058256" cy="184666"/>
          </a:xfrm>
          <a:prstGeom prst="rect">
            <a:avLst/>
          </a:prstGeom>
          <a:noFill/>
        </p:spPr>
        <p:txBody>
          <a:bodyPr wrap="none" lIns="0" tIns="0" rIns="0" bIns="0" rtlCol="0" anchor="ctr">
            <a:spAutoFit/>
          </a:bodyPr>
          <a:lstStyle/>
          <a:p>
            <a:r>
              <a:rPr kumimoji="1" lang="en-US" altLang="ja-JP" sz="1200" dirty="0">
                <a:latin typeface="BIZ UDPゴシック" panose="020B0400000000000000" pitchFamily="50" charset="-128"/>
                <a:ea typeface="BIZ UDPゴシック" panose="020B0400000000000000" pitchFamily="50" charset="-128"/>
              </a:rPr>
              <a:t>2023</a:t>
            </a:r>
            <a:r>
              <a:rPr kumimoji="1" lang="ja-JP" altLang="en-US" sz="1200" dirty="0">
                <a:latin typeface="BIZ UDPゴシック" panose="020B0400000000000000" pitchFamily="50" charset="-128"/>
                <a:ea typeface="BIZ UDPゴシック" panose="020B0400000000000000" pitchFamily="50" charset="-128"/>
              </a:rPr>
              <a:t>年　　　月　　　　　日（</a:t>
            </a:r>
            <a:r>
              <a:rPr kumimoji="1" lang="ja-JP" altLang="en-US" sz="1200" dirty="0">
                <a:solidFill>
                  <a:srgbClr val="0070C0"/>
                </a:solidFill>
                <a:latin typeface="BIZ UDPゴシック" panose="020B0400000000000000" pitchFamily="50" charset="-128"/>
                <a:ea typeface="BIZ UDPゴシック" panose="020B0400000000000000" pitchFamily="50" charset="-128"/>
              </a:rPr>
              <a:t>火</a:t>
            </a:r>
            <a:r>
              <a:rPr kumimoji="1" lang="ja-JP" altLang="en-US" sz="1200" dirty="0">
                <a:latin typeface="BIZ UDPゴシック" panose="020B0400000000000000" pitchFamily="50" charset="-128"/>
                <a:ea typeface="BIZ UDPゴシック" panose="020B0400000000000000" pitchFamily="50" charset="-128"/>
              </a:rPr>
              <a:t>）</a:t>
            </a:r>
          </a:p>
        </p:txBody>
      </p:sp>
      <p:sp>
        <p:nvSpPr>
          <p:cNvPr id="14" name="正方形/長方形 13">
            <a:extLst>
              <a:ext uri="{FF2B5EF4-FFF2-40B4-BE49-F238E27FC236}">
                <a16:creationId xmlns:a16="http://schemas.microsoft.com/office/drawing/2014/main" id="{DB16F5DC-46A7-0B59-3069-D3CDD4B0E86B}"/>
              </a:ext>
            </a:extLst>
          </p:cNvPr>
          <p:cNvSpPr/>
          <p:nvPr/>
        </p:nvSpPr>
        <p:spPr>
          <a:xfrm>
            <a:off x="1211516" y="6866127"/>
            <a:ext cx="756000"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BIZ UDPゴシック" panose="020B0400000000000000" pitchFamily="50" charset="-128"/>
                <a:ea typeface="BIZ UDPゴシック" panose="020B0400000000000000" pitchFamily="50" charset="-128"/>
              </a:rPr>
              <a:t>会　場</a:t>
            </a:r>
          </a:p>
        </p:txBody>
      </p:sp>
      <p:sp>
        <p:nvSpPr>
          <p:cNvPr id="15" name="正方形/長方形 14">
            <a:extLst>
              <a:ext uri="{FF2B5EF4-FFF2-40B4-BE49-F238E27FC236}">
                <a16:creationId xmlns:a16="http://schemas.microsoft.com/office/drawing/2014/main" id="{0EAF0BE8-62DD-F035-93C6-4588318B2105}"/>
              </a:ext>
            </a:extLst>
          </p:cNvPr>
          <p:cNvSpPr/>
          <p:nvPr/>
        </p:nvSpPr>
        <p:spPr>
          <a:xfrm>
            <a:off x="1198276" y="7245431"/>
            <a:ext cx="756000"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BIZ UDPゴシック" panose="020B0400000000000000" pitchFamily="50" charset="-128"/>
                <a:ea typeface="BIZ UDPゴシック" panose="020B0400000000000000" pitchFamily="50" charset="-128"/>
              </a:rPr>
              <a:t>定　員</a:t>
            </a:r>
          </a:p>
        </p:txBody>
      </p:sp>
      <p:sp>
        <p:nvSpPr>
          <p:cNvPr id="17" name="正方形/長方形 16">
            <a:extLst>
              <a:ext uri="{FF2B5EF4-FFF2-40B4-BE49-F238E27FC236}">
                <a16:creationId xmlns:a16="http://schemas.microsoft.com/office/drawing/2014/main" id="{3AF7F7F4-4767-88D6-628D-0CF6E78ACC87}"/>
              </a:ext>
            </a:extLst>
          </p:cNvPr>
          <p:cNvSpPr/>
          <p:nvPr/>
        </p:nvSpPr>
        <p:spPr>
          <a:xfrm>
            <a:off x="1198276" y="7571089"/>
            <a:ext cx="756000"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BIZ UDPゴシック" panose="020B0400000000000000" pitchFamily="50" charset="-128"/>
                <a:ea typeface="BIZ UDPゴシック" panose="020B0400000000000000" pitchFamily="50" charset="-128"/>
              </a:rPr>
              <a:t>後　援</a:t>
            </a:r>
          </a:p>
        </p:txBody>
      </p:sp>
      <p:sp>
        <p:nvSpPr>
          <p:cNvPr id="18" name="テキスト ボックス 17">
            <a:extLst>
              <a:ext uri="{FF2B5EF4-FFF2-40B4-BE49-F238E27FC236}">
                <a16:creationId xmlns:a16="http://schemas.microsoft.com/office/drawing/2014/main" id="{70E1398B-98FA-5C95-DED2-682F9CAF4709}"/>
              </a:ext>
            </a:extLst>
          </p:cNvPr>
          <p:cNvSpPr txBox="1"/>
          <p:nvPr/>
        </p:nvSpPr>
        <p:spPr>
          <a:xfrm>
            <a:off x="1860098" y="8536983"/>
            <a:ext cx="4058803" cy="430887"/>
          </a:xfrm>
          <a:prstGeom prst="rect">
            <a:avLst/>
          </a:prstGeom>
          <a:noFill/>
        </p:spPr>
        <p:txBody>
          <a:bodyPr wrap="none" lIns="0" tIns="0" rIns="0" bIns="0" rtlCol="0">
            <a:spAutoFit/>
          </a:bodyPr>
          <a:lstStyle/>
          <a:p>
            <a:r>
              <a:rPr kumimoji="1" lang="en-US" altLang="ja-JP" sz="1400" dirty="0">
                <a:solidFill>
                  <a:schemeClr val="bg1"/>
                </a:solidFill>
                <a:latin typeface="BIZ UDPゴシック" panose="020B0400000000000000" pitchFamily="50" charset="-128"/>
                <a:ea typeface="BIZ UDPゴシック" panose="020B0400000000000000" pitchFamily="50" charset="-128"/>
              </a:rPr>
              <a:t>【</a:t>
            </a:r>
            <a:r>
              <a:rPr kumimoji="1" lang="ja-JP" altLang="en-US" sz="1400" dirty="0">
                <a:solidFill>
                  <a:schemeClr val="bg1"/>
                </a:solidFill>
                <a:latin typeface="BIZ UDPゴシック" panose="020B0400000000000000" pitchFamily="50" charset="-128"/>
                <a:ea typeface="BIZ UDPゴシック" panose="020B0400000000000000" pitchFamily="50" charset="-128"/>
              </a:rPr>
              <a:t>人吉事務所</a:t>
            </a:r>
            <a:r>
              <a:rPr kumimoji="1" lang="en-US" altLang="ja-JP" sz="1400" dirty="0">
                <a:solidFill>
                  <a:schemeClr val="bg1"/>
                </a:solidFill>
                <a:latin typeface="BIZ UDPゴシック" panose="020B0400000000000000" pitchFamily="50" charset="-128"/>
                <a:ea typeface="BIZ UDPゴシック" panose="020B0400000000000000" pitchFamily="50" charset="-128"/>
              </a:rPr>
              <a:t>】</a:t>
            </a:r>
          </a:p>
          <a:p>
            <a:r>
              <a:rPr kumimoji="1" lang="en-US" altLang="ja-JP" sz="1400" dirty="0">
                <a:solidFill>
                  <a:schemeClr val="bg1"/>
                </a:solidFill>
                <a:latin typeface="BIZ UDPゴシック" panose="020B0400000000000000" pitchFamily="50" charset="-128"/>
                <a:ea typeface="BIZ UDPゴシック" panose="020B0400000000000000" pitchFamily="50" charset="-128"/>
              </a:rPr>
              <a:t>TEL:0966-24-5355  FAX:0966-24-5355</a:t>
            </a:r>
            <a:endParaRPr kumimoji="1" lang="ja-JP" altLang="en-US" sz="1400" dirty="0">
              <a:solidFill>
                <a:schemeClr val="bg1"/>
              </a:solidFill>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AD93AC5E-5FF5-9BB0-70F9-EF8F911C9C78}"/>
              </a:ext>
            </a:extLst>
          </p:cNvPr>
          <p:cNvSpPr txBox="1"/>
          <p:nvPr/>
        </p:nvSpPr>
        <p:spPr>
          <a:xfrm>
            <a:off x="2186467" y="7571089"/>
            <a:ext cx="1016304" cy="184666"/>
          </a:xfrm>
          <a:prstGeom prst="rect">
            <a:avLst/>
          </a:prstGeom>
          <a:noFill/>
        </p:spPr>
        <p:txBody>
          <a:bodyPr wrap="none" lIns="0" tIns="0" rIns="0" bIns="0" rtlCol="0" anchor="ctr">
            <a:spAutoFit/>
          </a:bodyPr>
          <a:lstStyle/>
          <a:p>
            <a:r>
              <a:rPr kumimoji="1" lang="ja-JP" altLang="en-US" sz="1200" dirty="0">
                <a:latin typeface="BIZ UDPゴシック" panose="020B0400000000000000" pitchFamily="50" charset="-128"/>
                <a:ea typeface="BIZ UDPゴシック" panose="020B0400000000000000" pitchFamily="50" charset="-128"/>
              </a:rPr>
              <a:t>熊本県、熊本市</a:t>
            </a:r>
          </a:p>
        </p:txBody>
      </p:sp>
      <p:sp>
        <p:nvSpPr>
          <p:cNvPr id="22" name="テキスト ボックス 21">
            <a:extLst>
              <a:ext uri="{FF2B5EF4-FFF2-40B4-BE49-F238E27FC236}">
                <a16:creationId xmlns:a16="http://schemas.microsoft.com/office/drawing/2014/main" id="{CB6A30CF-FEDC-1CDB-4064-BCBDC353C129}"/>
              </a:ext>
            </a:extLst>
          </p:cNvPr>
          <p:cNvSpPr txBox="1"/>
          <p:nvPr/>
        </p:nvSpPr>
        <p:spPr>
          <a:xfrm>
            <a:off x="2219596" y="7326507"/>
            <a:ext cx="387927" cy="184666"/>
          </a:xfrm>
          <a:prstGeom prst="rect">
            <a:avLst/>
          </a:prstGeom>
          <a:noFill/>
        </p:spPr>
        <p:txBody>
          <a:bodyPr wrap="none" lIns="0" tIns="0" rIns="0" bIns="0" rtlCol="0" anchor="ctr">
            <a:spAutoFit/>
          </a:bodyPr>
          <a:lstStyle/>
          <a:p>
            <a:r>
              <a:rPr kumimoji="1" lang="en-US" altLang="ja-JP" sz="1200" dirty="0">
                <a:latin typeface="BIZ UDPゴシック" panose="020B0400000000000000" pitchFamily="50" charset="-128"/>
                <a:ea typeface="BIZ UDPゴシック" panose="020B0400000000000000" pitchFamily="50" charset="-128"/>
              </a:rPr>
              <a:t>40</a:t>
            </a:r>
            <a:r>
              <a:rPr kumimoji="1" lang="ja-JP" altLang="en-US" sz="1200" dirty="0">
                <a:latin typeface="BIZ UDPゴシック" panose="020B0400000000000000" pitchFamily="50" charset="-128"/>
                <a:ea typeface="BIZ UDPゴシック" panose="020B0400000000000000" pitchFamily="50" charset="-128"/>
              </a:rPr>
              <a:t>名</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24" name="テキスト ボックス 23">
            <a:extLst>
              <a:ext uri="{FF2B5EF4-FFF2-40B4-BE49-F238E27FC236}">
                <a16:creationId xmlns:a16="http://schemas.microsoft.com/office/drawing/2014/main" id="{9541E45F-8436-3341-A01D-248D92078F85}"/>
              </a:ext>
            </a:extLst>
          </p:cNvPr>
          <p:cNvSpPr txBox="1"/>
          <p:nvPr/>
        </p:nvSpPr>
        <p:spPr>
          <a:xfrm>
            <a:off x="2858412" y="6308082"/>
            <a:ext cx="195566" cy="307777"/>
          </a:xfrm>
          <a:prstGeom prst="rect">
            <a:avLst/>
          </a:prstGeom>
          <a:noFill/>
        </p:spPr>
        <p:txBody>
          <a:bodyPr wrap="none" lIns="0" tIns="0" rIns="0" bIns="0" rtlCol="0" anchor="ctr">
            <a:spAutoFit/>
          </a:bodyPr>
          <a:lstStyle/>
          <a:p>
            <a:r>
              <a:rPr kumimoji="1" lang="ja-JP" altLang="en-US" sz="2000" b="1" dirty="0">
                <a:solidFill>
                  <a:srgbClr val="0070C0"/>
                </a:solidFill>
                <a:latin typeface="BIZ UDPゴシック" panose="020B0400000000000000" pitchFamily="50" charset="-128"/>
                <a:ea typeface="BIZ UDPゴシック" panose="020B0400000000000000" pitchFamily="50" charset="-128"/>
              </a:rPr>
              <a:t>９</a:t>
            </a:r>
          </a:p>
        </p:txBody>
      </p:sp>
      <p:sp>
        <p:nvSpPr>
          <p:cNvPr id="25" name="テキスト ボックス 24">
            <a:extLst>
              <a:ext uri="{FF2B5EF4-FFF2-40B4-BE49-F238E27FC236}">
                <a16:creationId xmlns:a16="http://schemas.microsoft.com/office/drawing/2014/main" id="{29F0BB5F-ED90-46F3-E9D3-FA1FC3A71E97}"/>
              </a:ext>
            </a:extLst>
          </p:cNvPr>
          <p:cNvSpPr txBox="1"/>
          <p:nvPr/>
        </p:nvSpPr>
        <p:spPr>
          <a:xfrm>
            <a:off x="3459362" y="6308082"/>
            <a:ext cx="195566" cy="307777"/>
          </a:xfrm>
          <a:prstGeom prst="rect">
            <a:avLst/>
          </a:prstGeom>
          <a:noFill/>
        </p:spPr>
        <p:txBody>
          <a:bodyPr wrap="none" lIns="0" tIns="0" rIns="0" bIns="0" rtlCol="0" anchor="ctr">
            <a:spAutoFit/>
          </a:bodyPr>
          <a:lstStyle/>
          <a:p>
            <a:r>
              <a:rPr kumimoji="1" lang="ja-JP" altLang="en-US" sz="2000" b="1" dirty="0">
                <a:solidFill>
                  <a:srgbClr val="0070C0"/>
                </a:solidFill>
                <a:latin typeface="BIZ UDPゴシック" panose="020B0400000000000000" pitchFamily="50" charset="-128"/>
                <a:ea typeface="BIZ UDPゴシック" panose="020B0400000000000000" pitchFamily="50" charset="-128"/>
              </a:rPr>
              <a:t>５</a:t>
            </a:r>
          </a:p>
        </p:txBody>
      </p:sp>
      <p:sp>
        <p:nvSpPr>
          <p:cNvPr id="26" name="テキスト ボックス 25">
            <a:extLst>
              <a:ext uri="{FF2B5EF4-FFF2-40B4-BE49-F238E27FC236}">
                <a16:creationId xmlns:a16="http://schemas.microsoft.com/office/drawing/2014/main" id="{A488D981-132F-E020-2DD4-DCB3618D1C5B}"/>
              </a:ext>
            </a:extLst>
          </p:cNvPr>
          <p:cNvSpPr txBox="1"/>
          <p:nvPr/>
        </p:nvSpPr>
        <p:spPr>
          <a:xfrm>
            <a:off x="4631731" y="6324249"/>
            <a:ext cx="1968488" cy="307777"/>
          </a:xfrm>
          <a:prstGeom prst="rect">
            <a:avLst/>
          </a:prstGeom>
          <a:noFill/>
        </p:spPr>
        <p:txBody>
          <a:bodyPr wrap="none" lIns="0" tIns="0" rIns="0" bIns="0" rtlCol="0" anchor="ctr">
            <a:spAutoFit/>
          </a:bodyPr>
          <a:lstStyle/>
          <a:p>
            <a:r>
              <a:rPr kumimoji="1" lang="en-US" altLang="ja-JP" sz="2000" b="1" dirty="0">
                <a:solidFill>
                  <a:srgbClr val="0070C0"/>
                </a:solidFill>
                <a:latin typeface="BIZ UDPゴシック" panose="020B0400000000000000" pitchFamily="50" charset="-128"/>
                <a:ea typeface="BIZ UDPゴシック" panose="020B0400000000000000" pitchFamily="50" charset="-128"/>
              </a:rPr>
              <a:t>13:30</a:t>
            </a:r>
            <a:r>
              <a:rPr kumimoji="1" lang="ja-JP" altLang="en-US" sz="2000" b="1" dirty="0">
                <a:solidFill>
                  <a:srgbClr val="0070C0"/>
                </a:solidFill>
                <a:latin typeface="BIZ UDPゴシック" panose="020B0400000000000000" pitchFamily="50" charset="-128"/>
                <a:ea typeface="BIZ UDPゴシック" panose="020B0400000000000000" pitchFamily="50" charset="-128"/>
              </a:rPr>
              <a:t>～</a:t>
            </a:r>
            <a:r>
              <a:rPr kumimoji="1" lang="en-US" altLang="ja-JP" sz="2000" b="1" dirty="0">
                <a:solidFill>
                  <a:srgbClr val="0070C0"/>
                </a:solidFill>
                <a:latin typeface="BIZ UDPゴシック" panose="020B0400000000000000" pitchFamily="50" charset="-128"/>
                <a:ea typeface="BIZ UDPゴシック" panose="020B0400000000000000" pitchFamily="50" charset="-128"/>
              </a:rPr>
              <a:t>16:00</a:t>
            </a:r>
            <a:endParaRPr kumimoji="1" lang="ja-JP" altLang="en-US" sz="2000" b="1" dirty="0">
              <a:solidFill>
                <a:srgbClr val="0070C0"/>
              </a:solidFill>
              <a:latin typeface="BIZ UDPゴシック" panose="020B0400000000000000" pitchFamily="50" charset="-128"/>
              <a:ea typeface="BIZ UDPゴシック" panose="020B0400000000000000" pitchFamily="50" charset="-128"/>
            </a:endParaRPr>
          </a:p>
        </p:txBody>
      </p:sp>
      <p:sp>
        <p:nvSpPr>
          <p:cNvPr id="27" name="テキスト ボックス 26">
            <a:extLst>
              <a:ext uri="{FF2B5EF4-FFF2-40B4-BE49-F238E27FC236}">
                <a16:creationId xmlns:a16="http://schemas.microsoft.com/office/drawing/2014/main" id="{5EA57B83-3F60-2361-FF9E-B195BEC3FFF3}"/>
              </a:ext>
            </a:extLst>
          </p:cNvPr>
          <p:cNvSpPr txBox="1"/>
          <p:nvPr/>
        </p:nvSpPr>
        <p:spPr>
          <a:xfrm>
            <a:off x="2126895" y="6840767"/>
            <a:ext cx="3230051" cy="369332"/>
          </a:xfrm>
          <a:prstGeom prst="rect">
            <a:avLst/>
          </a:prstGeom>
          <a:noFill/>
        </p:spPr>
        <p:txBody>
          <a:bodyPr wrap="none" lIns="0" tIns="0" rIns="0" bIns="0" rtlCol="0" anchor="ctr">
            <a:spAutoFit/>
          </a:bodyPr>
          <a:lstStyle/>
          <a:p>
            <a:r>
              <a:rPr kumimoji="1" lang="ja-JP" altLang="en-US" sz="1200" dirty="0">
                <a:latin typeface="BIZ UDPゴシック" panose="020B0400000000000000" pitchFamily="50" charset="-128"/>
                <a:ea typeface="BIZ UDPゴシック" panose="020B0400000000000000" pitchFamily="50" charset="-128"/>
              </a:rPr>
              <a:t>くまもと県民交流館パレア　９</a:t>
            </a:r>
            <a:r>
              <a:rPr kumimoji="1" lang="en-US" altLang="ja-JP" sz="1200" dirty="0">
                <a:latin typeface="BIZ UDPゴシック" panose="020B0400000000000000" pitchFamily="50" charset="-128"/>
                <a:ea typeface="BIZ UDPゴシック" panose="020B0400000000000000" pitchFamily="50" charset="-128"/>
              </a:rPr>
              <a:t>F</a:t>
            </a:r>
            <a:r>
              <a:rPr kumimoji="1" lang="ja-JP" altLang="en-US" sz="1200" dirty="0">
                <a:latin typeface="BIZ UDPゴシック" panose="020B0400000000000000" pitchFamily="50" charset="-128"/>
                <a:ea typeface="BIZ UDPゴシック" panose="020B0400000000000000" pitchFamily="50" charset="-128"/>
              </a:rPr>
              <a:t>　会議室３</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860-8554</a:t>
            </a:r>
            <a:r>
              <a:rPr kumimoji="1" lang="ja-JP" altLang="en-US" sz="1200" dirty="0">
                <a:latin typeface="BIZ UDPゴシック" panose="020B0400000000000000" pitchFamily="50" charset="-128"/>
                <a:ea typeface="BIZ UDPゴシック" panose="020B0400000000000000" pitchFamily="50" charset="-128"/>
              </a:rPr>
              <a:t>　</a:t>
            </a:r>
            <a:r>
              <a:rPr kumimoji="1" lang="zh-CN" altLang="en-US" sz="1200" dirty="0">
                <a:latin typeface="BIZ UDPゴシック" panose="020B0400000000000000" pitchFamily="50" charset="-128"/>
                <a:ea typeface="BIZ UDPゴシック" panose="020B0400000000000000" pitchFamily="50" charset="-128"/>
              </a:rPr>
              <a:t>熊本市中央区手取本町</a:t>
            </a:r>
            <a:r>
              <a:rPr kumimoji="1" lang="en-US" altLang="zh-CN" sz="1200" dirty="0">
                <a:latin typeface="BIZ UDPゴシック" panose="020B0400000000000000" pitchFamily="50" charset="-128"/>
                <a:ea typeface="BIZ UDPゴシック" panose="020B0400000000000000" pitchFamily="50" charset="-128"/>
              </a:rPr>
              <a:t>8</a:t>
            </a:r>
            <a:r>
              <a:rPr kumimoji="1" lang="zh-CN" altLang="en-US" sz="1200" dirty="0">
                <a:latin typeface="BIZ UDPゴシック" panose="020B0400000000000000" pitchFamily="50" charset="-128"/>
                <a:ea typeface="BIZ UDPゴシック" panose="020B0400000000000000" pitchFamily="50" charset="-128"/>
              </a:rPr>
              <a:t>番</a:t>
            </a:r>
            <a:r>
              <a:rPr kumimoji="1" lang="en-US" altLang="zh-CN" sz="1200" dirty="0">
                <a:latin typeface="BIZ UDPゴシック" panose="020B0400000000000000" pitchFamily="50" charset="-128"/>
                <a:ea typeface="BIZ UDPゴシック" panose="020B0400000000000000" pitchFamily="50" charset="-128"/>
              </a:rPr>
              <a:t>9</a:t>
            </a:r>
            <a:r>
              <a:rPr kumimoji="1" lang="zh-CN" altLang="en-US" sz="1200" dirty="0">
                <a:latin typeface="BIZ UDPゴシック" panose="020B0400000000000000" pitchFamily="50" charset="-128"/>
                <a:ea typeface="BIZ UDPゴシック" panose="020B0400000000000000" pitchFamily="50" charset="-128"/>
              </a:rPr>
              <a:t>号</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D25A57FA-F983-CF15-ECEC-CFE66205FD0C}"/>
              </a:ext>
            </a:extLst>
          </p:cNvPr>
          <p:cNvSpPr txBox="1"/>
          <p:nvPr/>
        </p:nvSpPr>
        <p:spPr>
          <a:xfrm>
            <a:off x="167508" y="987455"/>
            <a:ext cx="2643352" cy="246221"/>
          </a:xfrm>
          <a:prstGeom prst="rect">
            <a:avLst/>
          </a:prstGeom>
          <a:noFill/>
        </p:spPr>
        <p:txBody>
          <a:bodyPr wrap="none" lIns="0" tIns="0" rIns="0" bIns="0" rtlCol="0" anchor="t">
            <a:spAutoFit/>
          </a:bodyPr>
          <a:lstStyle/>
          <a:p>
            <a:r>
              <a:rPr kumimoji="1" lang="ja-JP" altLang="en-US" sz="1600" dirty="0">
                <a:latin typeface="BIZ UDPゴシック" panose="020B0400000000000000" pitchFamily="50" charset="-128"/>
                <a:ea typeface="BIZ UDPゴシック" panose="020B0400000000000000" pitchFamily="50" charset="-128"/>
              </a:rPr>
              <a:t>中小企業の脱炭素化に向けた</a:t>
            </a:r>
          </a:p>
        </p:txBody>
      </p:sp>
      <p:sp>
        <p:nvSpPr>
          <p:cNvPr id="29" name="正方形/長方形 28">
            <a:extLst>
              <a:ext uri="{FF2B5EF4-FFF2-40B4-BE49-F238E27FC236}">
                <a16:creationId xmlns:a16="http://schemas.microsoft.com/office/drawing/2014/main" id="{B9E1964F-AD3D-FA75-F3E7-6BB0503C5628}"/>
              </a:ext>
            </a:extLst>
          </p:cNvPr>
          <p:cNvSpPr/>
          <p:nvPr/>
        </p:nvSpPr>
        <p:spPr>
          <a:xfrm>
            <a:off x="248793" y="8235160"/>
            <a:ext cx="1336022" cy="4728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BIZ UDPゴシック" panose="020B0400000000000000" pitchFamily="50" charset="-128"/>
                <a:ea typeface="BIZ UDPゴシック" panose="020B0400000000000000" pitchFamily="50" charset="-128"/>
              </a:rPr>
              <a:t>お問合せ先</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100" b="1" dirty="0">
                <a:solidFill>
                  <a:schemeClr val="tx1"/>
                </a:solidFill>
                <a:latin typeface="BIZ UDPゴシック" panose="020B0400000000000000" pitchFamily="50" charset="-128"/>
                <a:ea typeface="BIZ UDPゴシック" panose="020B0400000000000000" pitchFamily="50" charset="-128"/>
              </a:rPr>
              <a:t>（申込みは裏面へ）</a:t>
            </a:r>
          </a:p>
        </p:txBody>
      </p:sp>
      <p:pic>
        <p:nvPicPr>
          <p:cNvPr id="9" name="図 8" descr="アイコン&#10;&#10;自動的に生成された説明">
            <a:extLst>
              <a:ext uri="{FF2B5EF4-FFF2-40B4-BE49-F238E27FC236}">
                <a16:creationId xmlns:a16="http://schemas.microsoft.com/office/drawing/2014/main" id="{E3927417-0E69-3E63-D335-D023366BA7E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09575" y="771455"/>
            <a:ext cx="432000" cy="432000"/>
          </a:xfrm>
          <a:prstGeom prst="rect">
            <a:avLst/>
          </a:prstGeom>
        </p:spPr>
      </p:pic>
      <p:pic>
        <p:nvPicPr>
          <p:cNvPr id="31" name="図 30" descr="アイコン が含まれている画像&#10;&#10;自動的に生成された説明">
            <a:extLst>
              <a:ext uri="{FF2B5EF4-FFF2-40B4-BE49-F238E27FC236}">
                <a16:creationId xmlns:a16="http://schemas.microsoft.com/office/drawing/2014/main" id="{15D83007-E2E5-8AAF-B689-F8878CB274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58492" y="771455"/>
            <a:ext cx="432000" cy="432000"/>
          </a:xfrm>
          <a:prstGeom prst="rect">
            <a:avLst/>
          </a:prstGeom>
        </p:spPr>
      </p:pic>
      <p:pic>
        <p:nvPicPr>
          <p:cNvPr id="33" name="図 32" descr="アイコン が含まれている画像&#10;&#10;自動的に生成された説明">
            <a:extLst>
              <a:ext uri="{FF2B5EF4-FFF2-40B4-BE49-F238E27FC236}">
                <a16:creationId xmlns:a16="http://schemas.microsoft.com/office/drawing/2014/main" id="{17E1FD0A-038B-8F7A-2ADB-884BB55B52C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91506" y="771455"/>
            <a:ext cx="432000" cy="432000"/>
          </a:xfrm>
          <a:prstGeom prst="rect">
            <a:avLst/>
          </a:prstGeom>
        </p:spPr>
      </p:pic>
      <p:pic>
        <p:nvPicPr>
          <p:cNvPr id="35" name="図 34" descr="ロゴ が含まれている画像&#10;&#10;自動的に生成された説明">
            <a:extLst>
              <a:ext uri="{FF2B5EF4-FFF2-40B4-BE49-F238E27FC236}">
                <a16:creationId xmlns:a16="http://schemas.microsoft.com/office/drawing/2014/main" id="{00DAC732-2A5F-1F2D-53FD-94EDB3171C0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49579" y="771455"/>
            <a:ext cx="432000" cy="432000"/>
          </a:xfrm>
          <a:prstGeom prst="rect">
            <a:avLst/>
          </a:prstGeom>
        </p:spPr>
      </p:pic>
      <p:pic>
        <p:nvPicPr>
          <p:cNvPr id="37" name="図 36" descr="ウィンドウ, 建物 が含まれている画像&#10;&#10;自動的に生成された説明">
            <a:extLst>
              <a:ext uri="{FF2B5EF4-FFF2-40B4-BE49-F238E27FC236}">
                <a16:creationId xmlns:a16="http://schemas.microsoft.com/office/drawing/2014/main" id="{78E97259-294A-00E7-85EC-830A89A7E6D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61877" y="614211"/>
            <a:ext cx="720000" cy="720000"/>
          </a:xfrm>
          <a:prstGeom prst="rect">
            <a:avLst/>
          </a:prstGeom>
        </p:spPr>
      </p:pic>
      <p:sp>
        <p:nvSpPr>
          <p:cNvPr id="32" name="テキスト ボックス 31">
            <a:extLst>
              <a:ext uri="{FF2B5EF4-FFF2-40B4-BE49-F238E27FC236}">
                <a16:creationId xmlns:a16="http://schemas.microsoft.com/office/drawing/2014/main" id="{CB6A30CF-FEDC-1CDB-4064-BCBDC353C129}"/>
              </a:ext>
            </a:extLst>
          </p:cNvPr>
          <p:cNvSpPr txBox="1"/>
          <p:nvPr/>
        </p:nvSpPr>
        <p:spPr>
          <a:xfrm>
            <a:off x="5058931" y="6646446"/>
            <a:ext cx="1114088" cy="184666"/>
          </a:xfrm>
          <a:prstGeom prst="rect">
            <a:avLst/>
          </a:prstGeom>
          <a:noFill/>
        </p:spPr>
        <p:txBody>
          <a:bodyPr wrap="none" lIns="0" tIns="0" rIns="0" bIns="0" rtlCol="0" anchor="ctr">
            <a:spAutoFit/>
          </a:bodyPr>
          <a:lstStyle/>
          <a:p>
            <a:r>
              <a:rPr kumimoji="1" lang="en-US" altLang="ja-JP" sz="1200" dirty="0">
                <a:latin typeface="BIZ UDPゴシック" panose="020B0400000000000000" pitchFamily="50" charset="-128"/>
                <a:ea typeface="BIZ UDPゴシック" panose="020B0400000000000000" pitchFamily="50" charset="-128"/>
              </a:rPr>
              <a:t>13</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00</a:t>
            </a:r>
            <a:r>
              <a:rPr kumimoji="1" lang="ja-JP" altLang="en-US" sz="1200" dirty="0">
                <a:latin typeface="BIZ UDPゴシック" panose="020B0400000000000000" pitchFamily="50" charset="-128"/>
                <a:ea typeface="BIZ UDPゴシック" panose="020B0400000000000000" pitchFamily="50" charset="-128"/>
              </a:rPr>
              <a:t>より受付</a:t>
            </a:r>
            <a:endParaRPr kumimoji="1" lang="en-US" altLang="ja-JP" sz="1200" dirty="0">
              <a:latin typeface="BIZ UDPゴシック" panose="020B0400000000000000" pitchFamily="50" charset="-128"/>
              <a:ea typeface="BIZ UDPゴシック" panose="020B0400000000000000" pitchFamily="50" charset="-128"/>
            </a:endParaRPr>
          </a:p>
        </p:txBody>
      </p:sp>
      <p:grpSp>
        <p:nvGrpSpPr>
          <p:cNvPr id="21" name="グループ化 20"/>
          <p:cNvGrpSpPr/>
          <p:nvPr/>
        </p:nvGrpSpPr>
        <p:grpSpPr>
          <a:xfrm>
            <a:off x="5712178" y="6829778"/>
            <a:ext cx="970844" cy="970844"/>
            <a:chOff x="3375378" y="5125156"/>
            <a:chExt cx="970844" cy="970844"/>
          </a:xfrm>
          <a:solidFill>
            <a:schemeClr val="accent2"/>
          </a:solidFill>
        </p:grpSpPr>
        <p:sp>
          <p:nvSpPr>
            <p:cNvPr id="3" name="円/楕円 2"/>
            <p:cNvSpPr/>
            <p:nvPr/>
          </p:nvSpPr>
          <p:spPr>
            <a:xfrm>
              <a:off x="3375378" y="5125156"/>
              <a:ext cx="970844" cy="9708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テキスト ボックス 33">
              <a:extLst>
                <a:ext uri="{FF2B5EF4-FFF2-40B4-BE49-F238E27FC236}">
                  <a16:creationId xmlns:a16="http://schemas.microsoft.com/office/drawing/2014/main" id="{A488D981-132F-E020-2DD4-DCB3618D1C5B}"/>
                </a:ext>
              </a:extLst>
            </p:cNvPr>
            <p:cNvSpPr txBox="1"/>
            <p:nvPr/>
          </p:nvSpPr>
          <p:spPr>
            <a:xfrm>
              <a:off x="3513388" y="5499621"/>
              <a:ext cx="718145" cy="430887"/>
            </a:xfrm>
            <a:prstGeom prst="rect">
              <a:avLst/>
            </a:prstGeom>
            <a:grpFill/>
          </p:spPr>
          <p:txBody>
            <a:bodyPr wrap="none" lIns="0" tIns="0" rIns="0" bIns="0" rtlCol="0" anchor="ctr">
              <a:spAutoFit/>
            </a:bodyPr>
            <a:lstStyle/>
            <a:p>
              <a:r>
                <a:rPr kumimoji="1" lang="ja-JP" altLang="en-US" sz="2800" b="1" dirty="0">
                  <a:solidFill>
                    <a:schemeClr val="bg1"/>
                  </a:solidFill>
                  <a:latin typeface="BIZ UDPゴシック" panose="020B0400000000000000" pitchFamily="50" charset="-128"/>
                  <a:ea typeface="BIZ UDPゴシック" panose="020B0400000000000000" pitchFamily="50" charset="-128"/>
                </a:rPr>
                <a:t>無料</a:t>
              </a:r>
            </a:p>
          </p:txBody>
        </p:sp>
        <p:sp>
          <p:nvSpPr>
            <p:cNvPr id="36" name="テキスト ボックス 35">
              <a:extLst>
                <a:ext uri="{FF2B5EF4-FFF2-40B4-BE49-F238E27FC236}">
                  <a16:creationId xmlns:a16="http://schemas.microsoft.com/office/drawing/2014/main" id="{A488D981-132F-E020-2DD4-DCB3618D1C5B}"/>
                </a:ext>
              </a:extLst>
            </p:cNvPr>
            <p:cNvSpPr txBox="1"/>
            <p:nvPr/>
          </p:nvSpPr>
          <p:spPr>
            <a:xfrm>
              <a:off x="3547997" y="5265319"/>
              <a:ext cx="615553" cy="246221"/>
            </a:xfrm>
            <a:prstGeom prst="rect">
              <a:avLst/>
            </a:prstGeom>
            <a:grpFill/>
          </p:spPr>
          <p:txBody>
            <a:bodyPr wrap="none" lIns="0" tIns="0" rIns="0" bIns="0" rtlCol="0" anchor="ctr">
              <a:spAutoFit/>
            </a:bodyPr>
            <a:lstStyle/>
            <a:p>
              <a:r>
                <a:rPr kumimoji="1" lang="ja-JP" altLang="en-US" sz="1600" b="1" dirty="0">
                  <a:solidFill>
                    <a:schemeClr val="bg1"/>
                  </a:solidFill>
                  <a:latin typeface="BIZ UDPゴシック" panose="020B0400000000000000" pitchFamily="50" charset="-128"/>
                  <a:ea typeface="BIZ UDPゴシック" panose="020B0400000000000000" pitchFamily="50" charset="-128"/>
                </a:rPr>
                <a:t>参加費</a:t>
              </a:r>
            </a:p>
          </p:txBody>
        </p:sp>
      </p:grpSp>
    </p:spTree>
    <p:extLst>
      <p:ext uri="{BB962C8B-B14F-4D97-AF65-F5344CB8AC3E}">
        <p14:creationId xmlns:p14="http://schemas.microsoft.com/office/powerpoint/2010/main" val="4167520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A14AF634-6A38-275F-B035-DFE07D862069}"/>
              </a:ext>
            </a:extLst>
          </p:cNvPr>
          <p:cNvSpPr/>
          <p:nvPr/>
        </p:nvSpPr>
        <p:spPr>
          <a:xfrm>
            <a:off x="129208" y="660277"/>
            <a:ext cx="6480000" cy="8577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2" name="タイトル 1">
            <a:extLst>
              <a:ext uri="{FF2B5EF4-FFF2-40B4-BE49-F238E27FC236}">
                <a16:creationId xmlns:a16="http://schemas.microsoft.com/office/drawing/2014/main" id="{9D05E1FB-5FFA-CE63-FF77-93B50F0738E4}"/>
              </a:ext>
            </a:extLst>
          </p:cNvPr>
          <p:cNvSpPr>
            <a:spLocks noGrp="1"/>
          </p:cNvSpPr>
          <p:nvPr>
            <p:ph type="title"/>
          </p:nvPr>
        </p:nvSpPr>
        <p:spPr>
          <a:xfrm>
            <a:off x="1008594" y="180059"/>
            <a:ext cx="4721164" cy="1631216"/>
          </a:xfrm>
          <a:noFill/>
        </p:spPr>
        <p:txBody>
          <a:bodyPr wrap="none">
            <a:spAutoFit/>
          </a:bodyPr>
          <a:lstStyle/>
          <a:p>
            <a:pPr>
              <a:lnSpc>
                <a:spcPts val="3000"/>
              </a:lnSpc>
            </a:pPr>
            <a:r>
              <a:rPr kumimoji="1" lang="ja-JP" altLang="en-US" sz="2400" dirty="0">
                <a:latin typeface="BIZ UDPゴシック" panose="020B0400000000000000" pitchFamily="50" charset="-128"/>
                <a:ea typeface="BIZ UDPゴシック" panose="020B0400000000000000" pitchFamily="50" charset="-128"/>
              </a:rPr>
              <a:t>　　　　　　　</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申し込み先</a:t>
            </a:r>
            <a:r>
              <a:rPr kumimoji="1" lang="en-US" altLang="ja-JP" sz="2400" dirty="0">
                <a:latin typeface="BIZ UDPゴシック" panose="020B0400000000000000" pitchFamily="50" charset="-128"/>
                <a:ea typeface="BIZ UDPゴシック" panose="020B0400000000000000" pitchFamily="50" charset="-128"/>
              </a:rPr>
              <a:t>】</a:t>
            </a:r>
            <a:br>
              <a:rPr kumimoji="1" lang="en-US" altLang="ja-JP" sz="2400" dirty="0">
                <a:latin typeface="BIZ UDPゴシック" panose="020B0400000000000000" pitchFamily="50" charset="-128"/>
                <a:ea typeface="BIZ UDPゴシック" panose="020B0400000000000000" pitchFamily="50" charset="-128"/>
              </a:rPr>
            </a:br>
            <a:r>
              <a:rPr kumimoji="1" lang="ja-JP" altLang="en-US" sz="2000" dirty="0">
                <a:latin typeface="BIZ UDPゴシック" panose="020B0400000000000000" pitchFamily="50" charset="-128"/>
                <a:ea typeface="BIZ UDPゴシック" panose="020B0400000000000000" pitchFamily="50" charset="-128"/>
              </a:rPr>
              <a:t>熊本市地球温暖化防止活動推進センター</a:t>
            </a:r>
            <a:br>
              <a:rPr kumimoji="1" lang="en-US" altLang="ja-JP" sz="2000" dirty="0">
                <a:latin typeface="BIZ UDPゴシック" panose="020B0400000000000000" pitchFamily="50" charset="-128"/>
                <a:ea typeface="BIZ UDPゴシック" panose="020B0400000000000000" pitchFamily="50" charset="-128"/>
              </a:rPr>
            </a:br>
            <a:r>
              <a:rPr kumimoji="1" lang="ja-JP" altLang="en-US" sz="1800" dirty="0">
                <a:latin typeface="BIZ UDPゴシック" panose="020B0400000000000000" pitchFamily="50" charset="-128"/>
                <a:ea typeface="BIZ UDPゴシック" panose="020B0400000000000000" pitchFamily="50" charset="-128"/>
              </a:rPr>
              <a:t>（一般社団法人熊本環境革新支援センター）</a:t>
            </a:r>
            <a:br>
              <a:rPr kumimoji="1" lang="en-US" altLang="ja-JP" sz="1800" dirty="0">
                <a:latin typeface="BIZ UDPゴシック" panose="020B0400000000000000" pitchFamily="50" charset="-128"/>
                <a:ea typeface="BIZ UDPゴシック" panose="020B0400000000000000" pitchFamily="50" charset="-128"/>
              </a:rPr>
            </a:br>
            <a:r>
              <a:rPr lang="ja-JP" altLang="en-US" sz="1800" dirty="0">
                <a:latin typeface="BIZ UDPゴシック" panose="020B0400000000000000" pitchFamily="50" charset="-128"/>
                <a:ea typeface="BIZ UDPゴシック" panose="020B0400000000000000" pitchFamily="50" charset="-128"/>
              </a:rPr>
              <a:t>人吉事務所　担当：柳瀬</a:t>
            </a:r>
            <a:endParaRPr kumimoji="1" lang="ja-JP" altLang="en-US" sz="2400" dirty="0">
              <a:latin typeface="BIZ UDPゴシック" panose="020B0400000000000000" pitchFamily="50" charset="-128"/>
              <a:ea typeface="BIZ UDPゴシック" panose="020B0400000000000000" pitchFamily="50" charset="-128"/>
            </a:endParaRPr>
          </a:p>
        </p:txBody>
      </p:sp>
      <p:graphicFrame>
        <p:nvGraphicFramePr>
          <p:cNvPr id="9" name="表 20">
            <a:extLst>
              <a:ext uri="{FF2B5EF4-FFF2-40B4-BE49-F238E27FC236}">
                <a16:creationId xmlns:a16="http://schemas.microsoft.com/office/drawing/2014/main" id="{343018F2-6F7B-8569-0B48-649CCB77E01B}"/>
              </a:ext>
            </a:extLst>
          </p:cNvPr>
          <p:cNvGraphicFramePr>
            <a:graphicFrameLocks noGrp="1"/>
          </p:cNvGraphicFramePr>
          <p:nvPr>
            <p:extLst>
              <p:ext uri="{D42A27DB-BD31-4B8C-83A1-F6EECF244321}">
                <p14:modId xmlns:p14="http://schemas.microsoft.com/office/powerpoint/2010/main" val="2049725412"/>
              </p:ext>
            </p:extLst>
          </p:nvPr>
        </p:nvGraphicFramePr>
        <p:xfrm>
          <a:off x="354910" y="2809663"/>
          <a:ext cx="6141423" cy="3733104"/>
        </p:xfrm>
        <a:graphic>
          <a:graphicData uri="http://schemas.openxmlformats.org/drawingml/2006/table">
            <a:tbl>
              <a:tblPr firstRow="1" bandRow="1">
                <a:tableStyleId>{5940675A-B579-460E-94D1-54222C63F5DA}</a:tableStyleId>
              </a:tblPr>
              <a:tblGrid>
                <a:gridCol w="1288079">
                  <a:extLst>
                    <a:ext uri="{9D8B030D-6E8A-4147-A177-3AD203B41FA5}">
                      <a16:colId xmlns:a16="http://schemas.microsoft.com/office/drawing/2014/main" val="2423134187"/>
                    </a:ext>
                  </a:extLst>
                </a:gridCol>
                <a:gridCol w="1288079">
                  <a:extLst>
                    <a:ext uri="{9D8B030D-6E8A-4147-A177-3AD203B41FA5}">
                      <a16:colId xmlns:a16="http://schemas.microsoft.com/office/drawing/2014/main" val="3634078180"/>
                    </a:ext>
                  </a:extLst>
                </a:gridCol>
                <a:gridCol w="1288079">
                  <a:extLst>
                    <a:ext uri="{9D8B030D-6E8A-4147-A177-3AD203B41FA5}">
                      <a16:colId xmlns:a16="http://schemas.microsoft.com/office/drawing/2014/main" val="1696125322"/>
                    </a:ext>
                  </a:extLst>
                </a:gridCol>
                <a:gridCol w="2277186">
                  <a:extLst>
                    <a:ext uri="{9D8B030D-6E8A-4147-A177-3AD203B41FA5}">
                      <a16:colId xmlns:a16="http://schemas.microsoft.com/office/drawing/2014/main" val="454558286"/>
                    </a:ext>
                  </a:extLst>
                </a:gridCol>
              </a:tblGrid>
              <a:tr h="648000">
                <a:tc gridSpan="4">
                  <a:txBody>
                    <a:bodyPr/>
                    <a:lstStyle/>
                    <a:p>
                      <a:pPr algn="ctr"/>
                      <a:r>
                        <a:rPr kumimoji="1" lang="ja-JP" altLang="en-US" sz="2000" dirty="0">
                          <a:latin typeface="BIZ UDPゴシック" panose="020B0400000000000000" pitchFamily="50" charset="-128"/>
                          <a:ea typeface="BIZ UDPゴシック" panose="020B0400000000000000" pitchFamily="50" charset="-128"/>
                        </a:rPr>
                        <a:t>参加申込み</a:t>
                      </a:r>
                    </a:p>
                  </a:txBody>
                  <a:tcPr anchor="ctr">
                    <a:solidFill>
                      <a:schemeClr val="bg1">
                        <a:lumMod val="95000"/>
                      </a:schemeClr>
                    </a:solidFill>
                  </a:tcP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28702742"/>
                  </a:ext>
                </a:extLst>
              </a:tr>
              <a:tr h="771276">
                <a:tc>
                  <a:txBody>
                    <a:bodyPr/>
                    <a:lstStyle/>
                    <a:p>
                      <a:pPr algn="ctr"/>
                      <a:r>
                        <a:rPr kumimoji="1" lang="ja-JP" altLang="en-US" dirty="0">
                          <a:latin typeface="BIZ UDPゴシック" panose="020B0400000000000000" pitchFamily="50" charset="-128"/>
                          <a:ea typeface="BIZ UDPゴシック" panose="020B0400000000000000" pitchFamily="50" charset="-128"/>
                        </a:rPr>
                        <a:t>氏名</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御社名</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部署名</a:t>
                      </a:r>
                      <a:endParaRPr kumimoji="1" lang="en-US" altLang="ja-JP" dirty="0">
                        <a:latin typeface="BIZ UDPゴシック" panose="020B0400000000000000" pitchFamily="50" charset="-128"/>
                        <a:ea typeface="BIZ UDPゴシック" panose="020B0400000000000000" pitchFamily="50" charset="-128"/>
                      </a:endParaRPr>
                    </a:p>
                    <a:p>
                      <a:pPr algn="ctr"/>
                      <a:r>
                        <a:rPr kumimoji="1" lang="ja-JP" altLang="en-US" dirty="0">
                          <a:latin typeface="BIZ UDPゴシック" panose="020B0400000000000000" pitchFamily="50" charset="-128"/>
                          <a:ea typeface="BIZ UDPゴシック" panose="020B0400000000000000" pitchFamily="50" charset="-128"/>
                        </a:rPr>
                        <a:t>役職</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電話</a:t>
                      </a:r>
                      <a:endParaRPr kumimoji="1" lang="en-US" altLang="ja-JP" dirty="0">
                        <a:latin typeface="BIZ UDPゴシック" panose="020B0400000000000000" pitchFamily="50" charset="-128"/>
                        <a:ea typeface="BIZ UDPゴシック" panose="020B0400000000000000" pitchFamily="50" charset="-128"/>
                      </a:endParaRPr>
                    </a:p>
                    <a:p>
                      <a:pPr algn="ctr"/>
                      <a:r>
                        <a:rPr kumimoji="1" lang="en-US" altLang="ja-JP" dirty="0">
                          <a:latin typeface="BIZ UDPゴシック" panose="020B0400000000000000" pitchFamily="50" charset="-128"/>
                          <a:ea typeface="BIZ UDPゴシック" panose="020B0400000000000000" pitchFamily="50" charset="-128"/>
                        </a:rPr>
                        <a:t>E-mail</a:t>
                      </a:r>
                      <a:endParaRPr kumimoji="1" lang="ja-JP" altLang="en-US"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324031396"/>
                  </a:ext>
                </a:extLst>
              </a:tr>
              <a:tr h="771276">
                <a:tc>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l"/>
                      <a:r>
                        <a:rPr kumimoji="1" lang="en-US" altLang="ja-JP" sz="1100" dirty="0">
                          <a:latin typeface="BIZ UDPゴシック" panose="020B0400000000000000" pitchFamily="50" charset="-128"/>
                          <a:ea typeface="BIZ UDPゴシック" panose="020B0400000000000000" pitchFamily="50" charset="-128"/>
                        </a:rPr>
                        <a:t>TEL</a:t>
                      </a:r>
                    </a:p>
                    <a:p>
                      <a:pPr algn="l"/>
                      <a:r>
                        <a:rPr kumimoji="1" lang="en-US" altLang="ja-JP" sz="1100" dirty="0">
                          <a:latin typeface="BIZ UDPゴシック" panose="020B0400000000000000" pitchFamily="50" charset="-128"/>
                          <a:ea typeface="BIZ UDPゴシック" panose="020B0400000000000000" pitchFamily="50" charset="-128"/>
                        </a:rPr>
                        <a:t>E-mail</a:t>
                      </a:r>
                      <a:r>
                        <a:rPr kumimoji="1" lang="ja-JP" altLang="en-US" sz="1100" dirty="0">
                          <a:latin typeface="BIZ UDPゴシック" panose="020B0400000000000000" pitchFamily="50" charset="-128"/>
                          <a:ea typeface="BIZ UDPゴシック" panose="020B0400000000000000" pitchFamily="50" charset="-128"/>
                        </a:rPr>
                        <a:t>　　　　　　　＠</a:t>
                      </a:r>
                    </a:p>
                  </a:txBody>
                  <a:tcPr anchor="ctr"/>
                </a:tc>
                <a:extLst>
                  <a:ext uri="{0D108BD9-81ED-4DB2-BD59-A6C34878D82A}">
                    <a16:rowId xmlns:a16="http://schemas.microsoft.com/office/drawing/2014/main" val="2331946895"/>
                  </a:ext>
                </a:extLst>
              </a:tr>
              <a:tr h="771276">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TEL</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E-mail</a:t>
                      </a:r>
                      <a:r>
                        <a:rPr kumimoji="1" lang="ja-JP" altLang="en-US" sz="11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tc>
                <a:extLst>
                  <a:ext uri="{0D108BD9-81ED-4DB2-BD59-A6C34878D82A}">
                    <a16:rowId xmlns:a16="http://schemas.microsoft.com/office/drawing/2014/main" val="4013312682"/>
                  </a:ext>
                </a:extLst>
              </a:tr>
              <a:tr h="771276">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TEL</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E-mail</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p>
                  </a:txBody>
                  <a:tcPr anchor="ctr"/>
                </a:tc>
                <a:extLst>
                  <a:ext uri="{0D108BD9-81ED-4DB2-BD59-A6C34878D82A}">
                    <a16:rowId xmlns:a16="http://schemas.microsoft.com/office/drawing/2014/main" val="2201257593"/>
                  </a:ext>
                </a:extLst>
              </a:tr>
            </a:tbl>
          </a:graphicData>
        </a:graphic>
      </p:graphicFrame>
      <p:sp>
        <p:nvSpPr>
          <p:cNvPr id="30" name="テキスト ボックス 29">
            <a:extLst>
              <a:ext uri="{FF2B5EF4-FFF2-40B4-BE49-F238E27FC236}">
                <a16:creationId xmlns:a16="http://schemas.microsoft.com/office/drawing/2014/main" id="{E18CAD59-5116-CBAF-948A-6F95CF371692}"/>
              </a:ext>
            </a:extLst>
          </p:cNvPr>
          <p:cNvSpPr txBox="1"/>
          <p:nvPr/>
        </p:nvSpPr>
        <p:spPr>
          <a:xfrm>
            <a:off x="289433" y="7417756"/>
            <a:ext cx="6279133" cy="369332"/>
          </a:xfrm>
          <a:prstGeom prst="rect">
            <a:avLst/>
          </a:prstGeom>
          <a:noFill/>
        </p:spPr>
        <p:txBody>
          <a:bodyPr wrap="square" lIns="0" tIns="0" rIns="0" bIns="0" rtlCol="0" anchor="t">
            <a:spAutoFit/>
          </a:bodyPr>
          <a:lstStyle/>
          <a:p>
            <a:r>
              <a:rPr kumimoji="1" lang="ja-JP" altLang="en-US" sz="1200" dirty="0">
                <a:latin typeface="BIZ UDPゴシック" panose="020B0400000000000000" pitchFamily="50" charset="-128"/>
                <a:ea typeface="BIZ UDPゴシック" panose="020B0400000000000000" pitchFamily="50" charset="-128"/>
              </a:rPr>
              <a:t>個人情報について：参加申し込みに用紙によって収集した個人情報は、省エネセミナ一および関連事業の案内等に利用させていただく場合がございます。</a:t>
            </a:r>
          </a:p>
        </p:txBody>
      </p:sp>
      <p:sp>
        <p:nvSpPr>
          <p:cNvPr id="6" name="タイトル 1">
            <a:extLst>
              <a:ext uri="{FF2B5EF4-FFF2-40B4-BE49-F238E27FC236}">
                <a16:creationId xmlns:a16="http://schemas.microsoft.com/office/drawing/2014/main" id="{9D05E1FB-5FFA-CE63-FF77-93B50F0738E4}"/>
              </a:ext>
            </a:extLst>
          </p:cNvPr>
          <p:cNvSpPr txBox="1">
            <a:spLocks/>
          </p:cNvSpPr>
          <p:nvPr/>
        </p:nvSpPr>
        <p:spPr>
          <a:xfrm>
            <a:off x="1065039" y="1806558"/>
            <a:ext cx="4838184" cy="861774"/>
          </a:xfrm>
          <a:prstGeom prst="rect">
            <a:avLst/>
          </a:prstGeom>
          <a:noFill/>
        </p:spPr>
        <p:txBody>
          <a:bodyPr vert="horz" wrap="none" lIns="91440" tIns="45720" rIns="91440" bIns="45720" rtlCol="0" anchor="ctr">
            <a:sp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nSpc>
                <a:spcPts val="3000"/>
              </a:lnSpc>
            </a:pPr>
            <a:r>
              <a:rPr lang="en-US" altLang="ja-JP" sz="2000" b="1" dirty="0">
                <a:latin typeface="BIZ UDPゴシック" panose="020B0400000000000000" pitchFamily="50" charset="-128"/>
                <a:ea typeface="BIZ UDPゴシック" panose="020B0400000000000000" pitchFamily="50" charset="-128"/>
              </a:rPr>
              <a:t>FAX</a:t>
            </a:r>
            <a:r>
              <a:rPr lang="ja-JP" altLang="en-US" sz="2000" b="1" dirty="0">
                <a:latin typeface="BIZ UDPゴシック" panose="020B0400000000000000" pitchFamily="50" charset="-128"/>
                <a:ea typeface="BIZ UDPゴシック" panose="020B0400000000000000" pitchFamily="50" charset="-128"/>
              </a:rPr>
              <a:t>　</a:t>
            </a:r>
            <a:r>
              <a:rPr lang="en-US" altLang="ja-JP" sz="2000" b="1" dirty="0">
                <a:latin typeface="BIZ UDPゴシック" panose="020B0400000000000000" pitchFamily="50" charset="-128"/>
                <a:ea typeface="BIZ UDPゴシック" panose="020B0400000000000000" pitchFamily="50" charset="-128"/>
              </a:rPr>
              <a:t>0966-24-5355</a:t>
            </a:r>
            <a:br>
              <a:rPr lang="en-US" altLang="ja-JP" sz="2000" b="1" dirty="0">
                <a:latin typeface="BIZ UDPゴシック" panose="020B0400000000000000" pitchFamily="50" charset="-128"/>
                <a:ea typeface="BIZ UDPゴシック" panose="020B0400000000000000" pitchFamily="50" charset="-128"/>
              </a:rPr>
            </a:br>
            <a:r>
              <a:rPr lang="en-US" altLang="ja-JP" sz="2000" b="1" dirty="0">
                <a:latin typeface="BIZ UDPゴシック" panose="020B0400000000000000" pitchFamily="50" charset="-128"/>
                <a:ea typeface="BIZ UDPゴシック" panose="020B0400000000000000" pitchFamily="50" charset="-128"/>
              </a:rPr>
              <a:t>E-mail</a:t>
            </a:r>
            <a:r>
              <a:rPr lang="ja-JP" altLang="en-US" sz="2000" b="1" dirty="0">
                <a:latin typeface="BIZ UDPゴシック" panose="020B0400000000000000" pitchFamily="50" charset="-128"/>
                <a:ea typeface="BIZ UDPゴシック" panose="020B0400000000000000" pitchFamily="50" charset="-128"/>
              </a:rPr>
              <a:t>　</a:t>
            </a:r>
            <a:r>
              <a:rPr lang="en-US" altLang="ja-JP" sz="2000" b="1" dirty="0">
                <a:latin typeface="BIZ UDPゴシック" panose="020B0400000000000000" pitchFamily="50" charset="-128"/>
                <a:ea typeface="BIZ UDPゴシック" panose="020B0400000000000000" pitchFamily="50" charset="-128"/>
              </a:rPr>
              <a:t>yanase-k@giga.ocn.ne.jp</a:t>
            </a:r>
            <a:endParaRPr lang="ja-JP" altLang="en-US" sz="24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545396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372</TotalTime>
  <Words>358</Words>
  <Application>Microsoft Office PowerPoint</Application>
  <PresentationFormat>画面に合わせる (4:3)</PresentationFormat>
  <Paragraphs>69</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UDPゴシック</vt:lpstr>
      <vt:lpstr>Arial</vt:lpstr>
      <vt:lpstr>Calibri</vt:lpstr>
      <vt:lpstr>Calibri Light</vt:lpstr>
      <vt:lpstr>Office テーマ</vt:lpstr>
      <vt:lpstr>PPA型太陽光発電・ZEBに関するセミナー</vt:lpstr>
      <vt:lpstr>　　　　　　　【申し込み先】 熊本市地球温暖化防止活動推進センター （一般社団法人熊本環境革新支援センター） 人吉事務所　担当：柳瀬</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柳瀬技術士事務所</dc:creator>
  <cp:lastModifiedBy>shien09</cp:lastModifiedBy>
  <cp:revision>58</cp:revision>
  <cp:lastPrinted>2023-08-09T08:10:01Z</cp:lastPrinted>
  <dcterms:created xsi:type="dcterms:W3CDTF">2022-06-13T10:59:01Z</dcterms:created>
  <dcterms:modified xsi:type="dcterms:W3CDTF">2023-08-15T00:33:18Z</dcterms:modified>
</cp:coreProperties>
</file>