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Lst>
  <p:sldSz cx="7199313" cy="10439400"/>
  <p:notesSz cx="6797675" cy="9926638"/>
  <p:defaultTextStyle>
    <a:defPPr>
      <a:defRPr lang="ja-JP"/>
    </a:defPPr>
    <a:lvl1pPr marL="0" algn="l" defTabSz="942472" rtl="0" eaLnBrk="1" latinLnBrk="0" hangingPunct="1">
      <a:defRPr kumimoji="1" sz="1855" kern="1200">
        <a:solidFill>
          <a:schemeClr val="tx1"/>
        </a:solidFill>
        <a:latin typeface="+mn-lt"/>
        <a:ea typeface="+mn-ea"/>
        <a:cs typeface="+mn-cs"/>
      </a:defRPr>
    </a:lvl1pPr>
    <a:lvl2pPr marL="471236" algn="l" defTabSz="942472" rtl="0" eaLnBrk="1" latinLnBrk="0" hangingPunct="1">
      <a:defRPr kumimoji="1" sz="1855" kern="1200">
        <a:solidFill>
          <a:schemeClr val="tx1"/>
        </a:solidFill>
        <a:latin typeface="+mn-lt"/>
        <a:ea typeface="+mn-ea"/>
        <a:cs typeface="+mn-cs"/>
      </a:defRPr>
    </a:lvl2pPr>
    <a:lvl3pPr marL="942472" algn="l" defTabSz="942472" rtl="0" eaLnBrk="1" latinLnBrk="0" hangingPunct="1">
      <a:defRPr kumimoji="1" sz="1855" kern="1200">
        <a:solidFill>
          <a:schemeClr val="tx1"/>
        </a:solidFill>
        <a:latin typeface="+mn-lt"/>
        <a:ea typeface="+mn-ea"/>
        <a:cs typeface="+mn-cs"/>
      </a:defRPr>
    </a:lvl3pPr>
    <a:lvl4pPr marL="1413708" algn="l" defTabSz="942472" rtl="0" eaLnBrk="1" latinLnBrk="0" hangingPunct="1">
      <a:defRPr kumimoji="1" sz="1855" kern="1200">
        <a:solidFill>
          <a:schemeClr val="tx1"/>
        </a:solidFill>
        <a:latin typeface="+mn-lt"/>
        <a:ea typeface="+mn-ea"/>
        <a:cs typeface="+mn-cs"/>
      </a:defRPr>
    </a:lvl4pPr>
    <a:lvl5pPr marL="1884944" algn="l" defTabSz="942472" rtl="0" eaLnBrk="1" latinLnBrk="0" hangingPunct="1">
      <a:defRPr kumimoji="1" sz="1855" kern="1200">
        <a:solidFill>
          <a:schemeClr val="tx1"/>
        </a:solidFill>
        <a:latin typeface="+mn-lt"/>
        <a:ea typeface="+mn-ea"/>
        <a:cs typeface="+mn-cs"/>
      </a:defRPr>
    </a:lvl5pPr>
    <a:lvl6pPr marL="2356180" algn="l" defTabSz="942472" rtl="0" eaLnBrk="1" latinLnBrk="0" hangingPunct="1">
      <a:defRPr kumimoji="1" sz="1855" kern="1200">
        <a:solidFill>
          <a:schemeClr val="tx1"/>
        </a:solidFill>
        <a:latin typeface="+mn-lt"/>
        <a:ea typeface="+mn-ea"/>
        <a:cs typeface="+mn-cs"/>
      </a:defRPr>
    </a:lvl6pPr>
    <a:lvl7pPr marL="2827416" algn="l" defTabSz="942472" rtl="0" eaLnBrk="1" latinLnBrk="0" hangingPunct="1">
      <a:defRPr kumimoji="1" sz="1855" kern="1200">
        <a:solidFill>
          <a:schemeClr val="tx1"/>
        </a:solidFill>
        <a:latin typeface="+mn-lt"/>
        <a:ea typeface="+mn-ea"/>
        <a:cs typeface="+mn-cs"/>
      </a:defRPr>
    </a:lvl7pPr>
    <a:lvl8pPr marL="3298652" algn="l" defTabSz="942472" rtl="0" eaLnBrk="1" latinLnBrk="0" hangingPunct="1">
      <a:defRPr kumimoji="1" sz="1855" kern="1200">
        <a:solidFill>
          <a:schemeClr val="tx1"/>
        </a:solidFill>
        <a:latin typeface="+mn-lt"/>
        <a:ea typeface="+mn-ea"/>
        <a:cs typeface="+mn-cs"/>
      </a:defRPr>
    </a:lvl8pPr>
    <a:lvl9pPr marL="3769888" algn="l" defTabSz="942472" rtl="0" eaLnBrk="1" latinLnBrk="0" hangingPunct="1">
      <a:defRPr kumimoji="1" sz="185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03" userDrawn="1">
          <p15:clr>
            <a:srgbClr val="A4A3A4"/>
          </p15:clr>
        </p15:guide>
        <p15:guide id="2" pos="154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33A139"/>
    <a:srgbClr val="83C687"/>
    <a:srgbClr val="CC00FF"/>
    <a:srgbClr val="FF0000"/>
    <a:srgbClr val="FF0066"/>
    <a:srgbClr val="FFFF66"/>
    <a:srgbClr val="D60093"/>
    <a:srgbClr val="66FF33"/>
    <a:srgbClr val="CC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4" autoAdjust="0"/>
    <p:restoredTop sz="94660"/>
  </p:normalViewPr>
  <p:slideViewPr>
    <p:cSldViewPr snapToGrid="0" showGuides="1">
      <p:cViewPr varScale="1">
        <p:scale>
          <a:sx n="60" d="100"/>
          <a:sy n="60" d="100"/>
        </p:scale>
        <p:origin x="2472" y="72"/>
      </p:cViewPr>
      <p:guideLst>
        <p:guide orient="horz" pos="2403"/>
        <p:guide pos="154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708486"/>
            <a:ext cx="6119416" cy="3634458"/>
          </a:xfrm>
        </p:spPr>
        <p:txBody>
          <a:bodyPr anchor="b"/>
          <a:lstStyle>
            <a:lvl1pPr algn="ctr">
              <a:defRPr sz="4724"/>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4" y="5483102"/>
            <a:ext cx="5399485" cy="2520438"/>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923159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3770852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555801"/>
            <a:ext cx="1552352"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555801"/>
            <a:ext cx="4567064"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338832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2345950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602603"/>
            <a:ext cx="6209407" cy="4342500"/>
          </a:xfrm>
        </p:spPr>
        <p:txBody>
          <a:bodyPr anchor="b"/>
          <a:lstStyle>
            <a:lvl1pPr>
              <a:defRPr sz="472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986185"/>
            <a:ext cx="6209407" cy="2283618"/>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544139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953" y="2779007"/>
            <a:ext cx="3059708"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2" y="2779007"/>
            <a:ext cx="3059708"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90232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891" y="555804"/>
            <a:ext cx="6209407"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891" y="2559104"/>
            <a:ext cx="3045646" cy="125417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495891" y="3813281"/>
            <a:ext cx="3045646"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2" y="2559104"/>
            <a:ext cx="3060646" cy="1254177"/>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44652" y="3813281"/>
            <a:ext cx="3060646"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785951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3690224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855118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890" y="695960"/>
            <a:ext cx="2321966" cy="2435860"/>
          </a:xfrm>
        </p:spPr>
        <p:txBody>
          <a:bodyPr anchor="b"/>
          <a:lstStyle>
            <a:lvl1pPr>
              <a:defRPr sz="2519"/>
            </a:lvl1pPr>
          </a:lstStyle>
          <a:p>
            <a:r>
              <a:rPr lang="ja-JP" altLang="en-US"/>
              <a:t>マスター タイトルの書式設定</a:t>
            </a:r>
            <a:endParaRPr lang="en-US" dirty="0"/>
          </a:p>
        </p:txBody>
      </p:sp>
      <p:sp>
        <p:nvSpPr>
          <p:cNvPr id="3" name="Content Placeholder 2"/>
          <p:cNvSpPr>
            <a:spLocks noGrp="1"/>
          </p:cNvSpPr>
          <p:nvPr>
            <p:ph idx="1"/>
          </p:nvPr>
        </p:nvSpPr>
        <p:spPr>
          <a:xfrm>
            <a:off x="3060646" y="1503083"/>
            <a:ext cx="3644652" cy="7418740"/>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890" y="3131820"/>
            <a:ext cx="2321966" cy="5802084"/>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810527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890" y="695960"/>
            <a:ext cx="2321966" cy="2435860"/>
          </a:xfrm>
        </p:spPr>
        <p:txBody>
          <a:bodyPr anchor="b"/>
          <a:lstStyle>
            <a:lvl1pPr>
              <a:defRPr sz="251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60646" y="1503083"/>
            <a:ext cx="3644652" cy="7418740"/>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495890" y="3131820"/>
            <a:ext cx="2321966" cy="5802084"/>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79CF6-4018-4FE8-ACE5-1D9EA463A12B}" type="datetimeFigureOut">
              <a:rPr kumimoji="1" lang="ja-JP" altLang="en-US" smtClean="0"/>
              <a:t>2023/2/3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846647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555804"/>
            <a:ext cx="6209407"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953" y="2779007"/>
            <a:ext cx="6209407"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3" y="9675780"/>
            <a:ext cx="1619845" cy="555801"/>
          </a:xfrm>
          <a:prstGeom prst="rect">
            <a:avLst/>
          </a:prstGeom>
        </p:spPr>
        <p:txBody>
          <a:bodyPr vert="horz" lIns="91440" tIns="45720" rIns="91440" bIns="45720" rtlCol="0" anchor="ctr"/>
          <a:lstStyle>
            <a:lvl1pPr algn="l">
              <a:defRPr sz="945">
                <a:solidFill>
                  <a:schemeClr val="tx1">
                    <a:tint val="75000"/>
                  </a:schemeClr>
                </a:solidFill>
              </a:defRPr>
            </a:lvl1pPr>
          </a:lstStyle>
          <a:p>
            <a:fld id="{CB179CF6-4018-4FE8-ACE5-1D9EA463A12B}" type="datetimeFigureOut">
              <a:rPr kumimoji="1" lang="ja-JP" altLang="en-US" smtClean="0"/>
              <a:t>2023/2/3</a:t>
            </a:fld>
            <a:endParaRPr kumimoji="1" lang="ja-JP" altLang="en-US"/>
          </a:p>
        </p:txBody>
      </p:sp>
      <p:sp>
        <p:nvSpPr>
          <p:cNvPr id="5" name="Footer Placeholder 4"/>
          <p:cNvSpPr>
            <a:spLocks noGrp="1"/>
          </p:cNvSpPr>
          <p:nvPr>
            <p:ph type="ftr" sz="quarter" idx="3"/>
          </p:nvPr>
        </p:nvSpPr>
        <p:spPr>
          <a:xfrm>
            <a:off x="2384773" y="9675780"/>
            <a:ext cx="2429768" cy="555801"/>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4515" y="9675780"/>
            <a:ext cx="1619845" cy="555801"/>
          </a:xfrm>
          <a:prstGeom prst="rect">
            <a:avLst/>
          </a:prstGeom>
        </p:spPr>
        <p:txBody>
          <a:bodyPr vert="horz" lIns="91440" tIns="45720" rIns="91440" bIns="45720" rtlCol="0" anchor="ctr"/>
          <a:lstStyle>
            <a:lvl1pPr algn="r">
              <a:defRPr sz="945">
                <a:solidFill>
                  <a:schemeClr val="tx1">
                    <a:tint val="75000"/>
                  </a:schemeClr>
                </a:solidFill>
              </a:defRPr>
            </a:lvl1pPr>
          </a:lstStyle>
          <a:p>
            <a:fld id="{7A23E850-7688-4E41-A02F-9CA28E5826C7}" type="slidenum">
              <a:rPr kumimoji="1" lang="ja-JP" altLang="en-US" smtClean="0"/>
              <a:t>‹#›</a:t>
            </a:fld>
            <a:endParaRPr kumimoji="1" lang="ja-JP" altLang="en-US"/>
          </a:p>
        </p:txBody>
      </p:sp>
    </p:spTree>
    <p:extLst>
      <p:ext uri="{BB962C8B-B14F-4D97-AF65-F5344CB8AC3E}">
        <p14:creationId xmlns:p14="http://schemas.microsoft.com/office/powerpoint/2010/main" val="12444818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19907" rtl="0" eaLnBrk="1" latinLnBrk="0" hangingPunct="1">
        <a:lnSpc>
          <a:spcPct val="90000"/>
        </a:lnSpc>
        <a:spcBef>
          <a:spcPct val="0"/>
        </a:spcBef>
        <a:buNone/>
        <a:defRPr kumimoji="1"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kumimoji="1"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yushu-bio@kmt-ti.or.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03C66B8F-B1A4-455E-856B-D075FE87993B}"/>
              </a:ext>
            </a:extLst>
          </p:cNvPr>
          <p:cNvSpPr txBox="1"/>
          <p:nvPr/>
        </p:nvSpPr>
        <p:spPr>
          <a:xfrm>
            <a:off x="160678" y="4720058"/>
            <a:ext cx="6877956" cy="923330"/>
          </a:xfrm>
          <a:prstGeom prst="rect">
            <a:avLst/>
          </a:prstGeom>
          <a:noFill/>
        </p:spPr>
        <p:txBody>
          <a:bodyPr wrap="square" rtlCol="0">
            <a:spAutoFit/>
          </a:bodyPr>
          <a:lstStyle/>
          <a:p>
            <a:r>
              <a:rPr lang="ja-JP" altLang="en-US" sz="1800" b="1" u="sng" dirty="0">
                <a:solidFill>
                  <a:srgbClr val="FF0000"/>
                </a:solidFill>
                <a:latin typeface="Meiryo UI" panose="020B0604030504040204" pitchFamily="50" charset="-128"/>
                <a:ea typeface="Meiryo UI" panose="020B0604030504040204" pitchFamily="50" charset="-128"/>
              </a:rPr>
              <a:t>２月１７日（金）</a:t>
            </a:r>
            <a:r>
              <a:rPr lang="ja-JP" altLang="en-US" sz="1800" b="1" u="sng" dirty="0">
                <a:latin typeface="Meiryo UI" panose="020B0604030504040204" pitchFamily="50" charset="-128"/>
                <a:ea typeface="Meiryo UI" panose="020B0604030504040204" pitchFamily="50" charset="-128"/>
              </a:rPr>
              <a:t>午前中まで</a:t>
            </a:r>
            <a:r>
              <a:rPr lang="ja-JP" altLang="en-US" sz="1200" b="1" u="sng" dirty="0">
                <a:latin typeface="Meiryo UI" panose="020B0604030504040204" pitchFamily="50" charset="-128"/>
                <a:ea typeface="Meiryo UI" panose="020B0604030504040204" pitchFamily="50" charset="-128"/>
              </a:rPr>
              <a:t>に</a:t>
            </a:r>
            <a:r>
              <a:rPr lang="en-US" altLang="ja-JP" sz="1200" b="1" u="sng"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FAX</a:t>
            </a:r>
            <a:r>
              <a:rPr lang="ja-JP" altLang="en-US" sz="1200" b="1" dirty="0">
                <a:latin typeface="Meiryo UI" panose="020B0604030504040204" pitchFamily="50" charset="-128"/>
                <a:ea typeface="Meiryo UI" panose="020B0604030504040204" pitchFamily="50" charset="-128"/>
              </a:rPr>
              <a:t>またはメールでお申込みください。</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メールでお申し込みの場合は，以下の必要事項を記入し</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件名を「輸出セミナー申込」としてご送付ください。</a:t>
            </a:r>
            <a:endParaRPr lang="en-US" altLang="ja-JP" sz="1200" b="1"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E-mail</a:t>
            </a:r>
            <a:r>
              <a:rPr lang="ja-JP" altLang="en-US" sz="1200" b="1" dirty="0">
                <a:latin typeface="Meiryo UI" panose="020B0604030504040204" pitchFamily="50" charset="-128"/>
                <a:ea typeface="Meiryo UI" panose="020B0604030504040204" pitchFamily="50" charset="-128"/>
              </a:rPr>
              <a:t>：</a:t>
            </a:r>
            <a:r>
              <a:rPr lang="en-US" altLang="ja-JP" sz="1200" b="1" u="sng" dirty="0">
                <a:solidFill>
                  <a:srgbClr val="0070C0"/>
                </a:solidFill>
                <a:latin typeface="Meiryo UI" panose="020B0604030504040204" pitchFamily="50" charset="-128"/>
                <a:ea typeface="Meiryo UI" panose="020B0604030504040204" pitchFamily="50" charset="-128"/>
              </a:rPr>
              <a:t>k</a:t>
            </a:r>
            <a:r>
              <a:rPr lang="en-US" altLang="ja-JP" sz="1200" b="1" u="sng" dirty="0">
                <a:latin typeface="Meiryo UI" panose="020B0604030504040204" pitchFamily="50" charset="-128"/>
                <a:ea typeface="Meiryo UI" panose="020B0604030504040204" pitchFamily="50" charset="-128"/>
                <a:hlinkClick r:id="rId2"/>
              </a:rPr>
              <a:t>y</a:t>
            </a:r>
            <a:r>
              <a:rPr lang="en-US" altLang="ja-JP" sz="1200" b="1" dirty="0">
                <a:latin typeface="Meiryo UI" panose="020B0604030504040204" pitchFamily="50" charset="-128"/>
                <a:ea typeface="Meiryo UI" panose="020B0604030504040204" pitchFamily="50" charset="-128"/>
                <a:hlinkClick r:id="rId2"/>
              </a:rPr>
              <a:t>ushu-bio@kmt-ti.or.jp</a:t>
            </a: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FAX</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096-286-3929</a:t>
            </a:r>
          </a:p>
          <a:p>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食品の輸出等にご興味のある方のご参加をお待ちしております。</a:t>
            </a:r>
            <a:endParaRPr lang="en-US" altLang="ja-JP" sz="1200" b="1" dirty="0">
              <a:latin typeface="Meiryo UI" panose="020B0604030504040204" pitchFamily="50" charset="-128"/>
              <a:ea typeface="Meiryo UI" panose="020B0604030504040204" pitchFamily="50" charset="-128"/>
            </a:endParaRPr>
          </a:p>
        </p:txBody>
      </p:sp>
      <p:cxnSp>
        <p:nvCxnSpPr>
          <p:cNvPr id="4" name="直線コネクタ 3">
            <a:extLst>
              <a:ext uri="{FF2B5EF4-FFF2-40B4-BE49-F238E27FC236}">
                <a16:creationId xmlns:a16="http://schemas.microsoft.com/office/drawing/2014/main" id="{DD05CC2C-E13F-4435-B3C9-A2F380B15107}"/>
              </a:ext>
            </a:extLst>
          </p:cNvPr>
          <p:cNvCxnSpPr/>
          <p:nvPr/>
        </p:nvCxnSpPr>
        <p:spPr>
          <a:xfrm>
            <a:off x="72084" y="4674007"/>
            <a:ext cx="7006125"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D25E9794-CB3A-49CD-8B74-F503C4F6FF85}"/>
              </a:ext>
            </a:extLst>
          </p:cNvPr>
          <p:cNvSpPr txBox="1"/>
          <p:nvPr/>
        </p:nvSpPr>
        <p:spPr>
          <a:xfrm>
            <a:off x="131030" y="9651846"/>
            <a:ext cx="6877956" cy="646331"/>
          </a:xfrm>
          <a:prstGeom prst="rect">
            <a:avLst/>
          </a:prstGeom>
          <a:noFill/>
        </p:spPr>
        <p:txBody>
          <a:bodyPr wrap="square" rtlCol="0">
            <a:spAutoFit/>
          </a:bodyPr>
          <a:lstStyle/>
          <a:p>
            <a:r>
              <a:rPr lang="en-US" altLang="ja-JP" sz="1000" b="1" dirty="0">
                <a:latin typeface="+mn-ea"/>
              </a:rPr>
              <a:t>【</a:t>
            </a:r>
            <a:r>
              <a:rPr lang="ja-JP" altLang="en-US" sz="1000" b="1" dirty="0">
                <a:latin typeface="+mn-ea"/>
              </a:rPr>
              <a:t>個人情報の取扱いについて</a:t>
            </a:r>
            <a:r>
              <a:rPr lang="en-US" altLang="ja-JP" sz="1000" b="1" dirty="0">
                <a:latin typeface="+mn-ea"/>
              </a:rPr>
              <a:t>】</a:t>
            </a:r>
          </a:p>
          <a:p>
            <a:r>
              <a:rPr lang="ja-JP" altLang="ja-JP" sz="1000" b="1" kern="100" dirty="0">
                <a:latin typeface="+mn-ea"/>
                <a:cs typeface="Times New Roman" panose="02020603050405020304" pitchFamily="18" charset="0"/>
              </a:rPr>
              <a:t>取得した個人情報は</a:t>
            </a:r>
            <a:r>
              <a:rPr lang="ja-JP" altLang="en-US" sz="1000" b="1" kern="100" dirty="0">
                <a:latin typeface="+mn-ea"/>
                <a:cs typeface="Times New Roman" panose="02020603050405020304" pitchFamily="18" charset="0"/>
              </a:rPr>
              <a:t>，</a:t>
            </a:r>
            <a:r>
              <a:rPr lang="ja-JP" altLang="ja-JP" sz="1000" b="1" kern="100" dirty="0">
                <a:latin typeface="+mn-ea"/>
                <a:cs typeface="Times New Roman" panose="02020603050405020304" pitchFamily="18" charset="0"/>
              </a:rPr>
              <a:t>「本</a:t>
            </a:r>
            <a:r>
              <a:rPr lang="ja-JP" altLang="en-US" sz="1000" b="1" kern="100" dirty="0">
                <a:latin typeface="+mn-ea"/>
                <a:cs typeface="Times New Roman" panose="02020603050405020304" pitchFamily="18" charset="0"/>
              </a:rPr>
              <a:t>セミナー</a:t>
            </a:r>
            <a:r>
              <a:rPr lang="ja-JP" altLang="ja-JP" sz="1000" b="1" kern="100" dirty="0">
                <a:latin typeface="+mn-ea"/>
                <a:cs typeface="Times New Roman" panose="02020603050405020304" pitchFamily="18" charset="0"/>
              </a:rPr>
              <a:t>に係る諸業務」のため</a:t>
            </a:r>
            <a:r>
              <a:rPr lang="ja-JP" altLang="en-US" sz="1000" b="1" kern="100" dirty="0">
                <a:latin typeface="+mn-ea"/>
                <a:cs typeface="Times New Roman" panose="02020603050405020304" pitchFamily="18" charset="0"/>
              </a:rPr>
              <a:t>，公益財団法人くまもと産業支援財団で利用・</a:t>
            </a:r>
            <a:r>
              <a:rPr lang="ja-JP" altLang="ja-JP" sz="1000" b="1" kern="100" dirty="0">
                <a:latin typeface="+mn-ea"/>
                <a:cs typeface="Times New Roman" panose="02020603050405020304" pitchFamily="18" charset="0"/>
              </a:rPr>
              <a:t>保管いたします。</a:t>
            </a:r>
            <a:endParaRPr lang="en-US" altLang="ja-JP" sz="1000" b="1" kern="100" dirty="0">
              <a:latin typeface="+mn-ea"/>
              <a:cs typeface="Times New Roman" panose="02020603050405020304" pitchFamily="18" charset="0"/>
            </a:endParaRPr>
          </a:p>
          <a:p>
            <a:r>
              <a:rPr lang="ja-JP" altLang="en-US" sz="1260" b="1" dirty="0">
                <a:latin typeface="+mn-ea"/>
              </a:rPr>
              <a:t>　</a:t>
            </a:r>
            <a:r>
              <a:rPr lang="ja-JP" altLang="en-US" sz="1600" b="1" dirty="0">
                <a:latin typeface="+mn-ea"/>
              </a:rPr>
              <a:t>　□　同意する</a:t>
            </a:r>
            <a:r>
              <a:rPr lang="ja-JP" altLang="en-US" sz="1050" b="1" dirty="0">
                <a:latin typeface="+mn-ea"/>
              </a:rPr>
              <a:t>（上記事項に同意して申し込む（左側のボックスにチェックを入れてください））</a:t>
            </a:r>
            <a:r>
              <a:rPr lang="ja-JP" altLang="en-US" sz="1050" b="1" kern="100" dirty="0">
                <a:latin typeface="+mn-ea"/>
                <a:cs typeface="Times New Roman" panose="02020603050405020304" pitchFamily="18" charset="0"/>
              </a:rPr>
              <a:t>　</a:t>
            </a:r>
            <a:r>
              <a:rPr lang="ja-JP" altLang="en-US" sz="1050" b="1" kern="100" dirty="0">
                <a:latin typeface="游明朝" panose="02020400000000000000" pitchFamily="18" charset="-128"/>
                <a:ea typeface="游明朝" panose="02020400000000000000" pitchFamily="18" charset="-128"/>
                <a:cs typeface="Times New Roman" panose="02020603050405020304" pitchFamily="18" charset="0"/>
              </a:rPr>
              <a:t>　　　　　　　　　　　　　</a:t>
            </a:r>
            <a:endParaRPr lang="ja-JP" altLang="ja-JP" sz="1050" b="1"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9" name="正方形/長方形 18">
            <a:extLst>
              <a:ext uri="{FF2B5EF4-FFF2-40B4-BE49-F238E27FC236}">
                <a16:creationId xmlns:a16="http://schemas.microsoft.com/office/drawing/2014/main" id="{442808DC-2C9A-41C6-9DED-CE568AA12810}"/>
              </a:ext>
            </a:extLst>
          </p:cNvPr>
          <p:cNvSpPr/>
          <p:nvPr/>
        </p:nvSpPr>
        <p:spPr>
          <a:xfrm>
            <a:off x="382607" y="962619"/>
            <a:ext cx="6739344" cy="157574"/>
          </a:xfrm>
          <a:prstGeom prst="rect">
            <a:avLst/>
          </a:prstGeom>
          <a:gradFill flip="none" rotWithShape="1">
            <a:gsLst>
              <a:gs pos="0">
                <a:srgbClr val="3333FF"/>
              </a:gs>
              <a:gs pos="69000">
                <a:srgbClr val="33A139">
                  <a:tint val="44500"/>
                  <a:satMod val="160000"/>
                </a:srgbClr>
              </a:gs>
              <a:gs pos="100000">
                <a:schemeClr val="bg1"/>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kumimoji="1" lang="en-US" altLang="ja-JP" sz="3200" b="1" dirty="0">
              <a:latin typeface="Meiryo UI" panose="020B0604030504040204" pitchFamily="50" charset="-128"/>
              <a:ea typeface="Meiryo UI" panose="020B0604030504040204" pitchFamily="50" charset="-128"/>
            </a:endParaRPr>
          </a:p>
        </p:txBody>
      </p:sp>
      <p:graphicFrame>
        <p:nvGraphicFramePr>
          <p:cNvPr id="21" name="表 14">
            <a:extLst>
              <a:ext uri="{FF2B5EF4-FFF2-40B4-BE49-F238E27FC236}">
                <a16:creationId xmlns:a16="http://schemas.microsoft.com/office/drawing/2014/main" id="{CAFCA248-9F7C-4A94-8F2E-D72F02BD00BE}"/>
              </a:ext>
            </a:extLst>
          </p:cNvPr>
          <p:cNvGraphicFramePr>
            <a:graphicFrameLocks noGrp="1"/>
          </p:cNvGraphicFramePr>
          <p:nvPr>
            <p:extLst>
              <p:ext uri="{D42A27DB-BD31-4B8C-83A1-F6EECF244321}">
                <p14:modId xmlns:p14="http://schemas.microsoft.com/office/powerpoint/2010/main" val="4113807847"/>
              </p:ext>
            </p:extLst>
          </p:nvPr>
        </p:nvGraphicFramePr>
        <p:xfrm>
          <a:off x="301862" y="5659990"/>
          <a:ext cx="6736772" cy="3952751"/>
        </p:xfrm>
        <a:graphic>
          <a:graphicData uri="http://schemas.openxmlformats.org/drawingml/2006/table">
            <a:tbl>
              <a:tblPr firstRow="1" bandRow="1">
                <a:tableStyleId>{5940675A-B579-460E-94D1-54222C63F5DA}</a:tableStyleId>
              </a:tblPr>
              <a:tblGrid>
                <a:gridCol w="2566521">
                  <a:extLst>
                    <a:ext uri="{9D8B030D-6E8A-4147-A177-3AD203B41FA5}">
                      <a16:colId xmlns:a16="http://schemas.microsoft.com/office/drawing/2014/main" val="2602200499"/>
                    </a:ext>
                  </a:extLst>
                </a:gridCol>
                <a:gridCol w="4170251">
                  <a:extLst>
                    <a:ext uri="{9D8B030D-6E8A-4147-A177-3AD203B41FA5}">
                      <a16:colId xmlns:a16="http://schemas.microsoft.com/office/drawing/2014/main" val="3654822478"/>
                    </a:ext>
                  </a:extLst>
                </a:gridCol>
              </a:tblGrid>
              <a:tr h="297712">
                <a:tc>
                  <a:txBody>
                    <a:bodyPr/>
                    <a:lstStyle/>
                    <a:p>
                      <a:pPr algn="l"/>
                      <a:r>
                        <a:rPr kumimoji="1" lang="ja-JP" altLang="en-US" sz="1050" b="1" dirty="0">
                          <a:latin typeface="Meiryo UI" panose="020B0604030504040204" pitchFamily="50" charset="-128"/>
                          <a:ea typeface="Meiryo UI" panose="020B0604030504040204" pitchFamily="50" charset="-128"/>
                        </a:rPr>
                        <a:t>■第一部　</a:t>
                      </a:r>
                      <a:r>
                        <a:rPr kumimoji="1" lang="en-US" altLang="ja-JP" sz="1050" b="1" dirty="0">
                          <a:latin typeface="Meiryo UI" panose="020B0604030504040204" pitchFamily="50" charset="-128"/>
                          <a:ea typeface="Meiryo UI" panose="020B0604030504040204" pitchFamily="50" charset="-128"/>
                        </a:rPr>
                        <a:t>13:00~14:45</a:t>
                      </a:r>
                      <a:r>
                        <a:rPr kumimoji="1" lang="ja-JP" altLang="en-US" sz="1050" b="1" dirty="0">
                          <a:latin typeface="Meiryo UI" panose="020B0604030504040204" pitchFamily="50" charset="-128"/>
                          <a:ea typeface="Meiryo UI" panose="020B0604030504040204" pitchFamily="50" charset="-128"/>
                        </a:rPr>
                        <a:t>　輸出セミナー</a:t>
                      </a:r>
                      <a:endParaRPr kumimoji="1" lang="en-US" altLang="ja-JP" sz="1050" b="1" dirty="0">
                        <a:latin typeface="Meiryo UI" panose="020B0604030504040204" pitchFamily="50" charset="-128"/>
                        <a:ea typeface="Meiryo UI" panose="020B0604030504040204" pitchFamily="50" charset="-128"/>
                      </a:endParaRPr>
                    </a:p>
                  </a:txBody>
                  <a:tcPr/>
                </a:tc>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どちらかに〇をつけてください。　　　　　</a:t>
                      </a:r>
                      <a:r>
                        <a:rPr kumimoji="1" lang="ja-JP" altLang="en-US" sz="1050" b="1" dirty="0">
                          <a:latin typeface="Meiryo UI" panose="020B0604030504040204" pitchFamily="50" charset="-128"/>
                          <a:ea typeface="Meiryo UI" panose="020B0604030504040204" pitchFamily="50" charset="-128"/>
                        </a:rPr>
                        <a:t>会場参加　　　　　　　オンライン参加</a:t>
                      </a:r>
                      <a:endParaRPr kumimoji="1" lang="en-US" altLang="ja-JP" sz="105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8349839"/>
                  </a:ext>
                </a:extLst>
              </a:tr>
              <a:tr h="285750">
                <a:tc rowSpan="2">
                  <a:txBody>
                    <a:bodyPr/>
                    <a:lstStyle/>
                    <a:p>
                      <a:pPr algn="l"/>
                      <a:r>
                        <a:rPr kumimoji="1" lang="ja-JP" altLang="en-US" sz="1050" b="1" dirty="0">
                          <a:latin typeface="Meiryo UI" panose="020B0604030504040204" pitchFamily="50" charset="-128"/>
                          <a:ea typeface="Meiryo UI" panose="020B0604030504040204" pitchFamily="50" charset="-128"/>
                        </a:rPr>
                        <a:t>■第二部　</a:t>
                      </a:r>
                      <a:r>
                        <a:rPr kumimoji="1" lang="en-US" altLang="ja-JP" sz="1050" b="1" dirty="0">
                          <a:latin typeface="Meiryo UI" panose="020B0604030504040204" pitchFamily="50" charset="-128"/>
                          <a:ea typeface="Meiryo UI" panose="020B0604030504040204" pitchFamily="50" charset="-128"/>
                        </a:rPr>
                        <a:t>15:00</a:t>
                      </a:r>
                      <a:r>
                        <a:rPr kumimoji="1" lang="ja-JP" altLang="en-US" sz="1050" b="1" dirty="0">
                          <a:latin typeface="Meiryo UI" panose="020B0604030504040204" pitchFamily="50" charset="-128"/>
                          <a:ea typeface="Meiryo UI" panose="020B0604030504040204" pitchFamily="50" charset="-128"/>
                        </a:rPr>
                        <a:t>～</a:t>
                      </a:r>
                      <a:r>
                        <a:rPr kumimoji="1" lang="en-US" altLang="ja-JP" sz="1050" b="1" dirty="0">
                          <a:latin typeface="Meiryo UI" panose="020B0604030504040204" pitchFamily="50" charset="-128"/>
                          <a:ea typeface="Meiryo UI" panose="020B0604030504040204" pitchFamily="50" charset="-128"/>
                        </a:rPr>
                        <a:t>17:00</a:t>
                      </a:r>
                      <a:r>
                        <a:rPr kumimoji="1" lang="ja-JP" altLang="en-US" sz="1050" b="1" dirty="0">
                          <a:latin typeface="Meiryo UI" panose="020B0604030504040204" pitchFamily="50" charset="-128"/>
                          <a:ea typeface="Meiryo UI" panose="020B0604030504040204" pitchFamily="50" charset="-128"/>
                        </a:rPr>
                        <a:t>　個別相談会　</a:t>
                      </a:r>
                      <a:r>
                        <a:rPr kumimoji="1" lang="ja-JP" altLang="en-US" sz="1050" dirty="0">
                          <a:latin typeface="Meiryo UI" panose="020B0604030504040204" pitchFamily="50" charset="-128"/>
                          <a:ea typeface="Meiryo UI" panose="020B0604030504040204" pitchFamily="50" charset="-128"/>
                        </a:rPr>
                        <a:t>どちらかに〇をつけてください</a:t>
                      </a:r>
                      <a:endParaRPr kumimoji="1" lang="en-US" altLang="ja-JP" sz="1050" dirty="0">
                        <a:latin typeface="Meiryo UI" panose="020B0604030504040204" pitchFamily="50" charset="-128"/>
                        <a:ea typeface="Meiryo UI" panose="020B0604030504040204" pitchFamily="50" charset="-128"/>
                      </a:endParaRPr>
                    </a:p>
                    <a:p>
                      <a:pPr marL="0" marR="0" lvl="0" indent="0" algn="l" defTabSz="719907"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両方の希望も可能です</a:t>
                      </a:r>
                    </a:p>
                  </a:txBody>
                  <a:tcPr/>
                </a:tc>
                <a:tc>
                  <a:txBody>
                    <a:bodyPr/>
                    <a:lstStyle/>
                    <a:p>
                      <a:r>
                        <a:rPr kumimoji="1" lang="ja-JP" altLang="en-US" sz="1050" b="1" dirty="0">
                          <a:latin typeface="Meiryo UI" panose="020B0604030504040204" pitchFamily="50" charset="-128"/>
                          <a:ea typeface="Meiryo UI" panose="020B0604030504040204" pitchFamily="50" charset="-128"/>
                        </a:rPr>
                        <a:t>①鴻池運輸　西原氏</a:t>
                      </a:r>
                      <a:r>
                        <a:rPr kumimoji="1" lang="ja-JP" altLang="en-US" sz="1050" dirty="0">
                          <a:latin typeface="Meiryo UI" panose="020B0604030504040204" pitchFamily="50" charset="-128"/>
                          <a:ea typeface="Meiryo UI" panose="020B0604030504040204" pitchFamily="50" charset="-128"/>
                        </a:rPr>
                        <a:t>　　　　　　　　　　</a:t>
                      </a:r>
                      <a:r>
                        <a:rPr kumimoji="1" lang="ja-JP" altLang="en-US" sz="1050" b="1" dirty="0">
                          <a:latin typeface="Meiryo UI" panose="020B0604030504040204" pitchFamily="50" charset="-128"/>
                          <a:ea typeface="Meiryo UI" panose="020B0604030504040204" pitchFamily="50" charset="-128"/>
                        </a:rPr>
                        <a:t>参加希望　　　　　　　希望しない</a:t>
                      </a:r>
                      <a:endParaRPr kumimoji="1" lang="en-US" altLang="ja-JP" sz="105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526796136"/>
                  </a:ext>
                </a:extLst>
              </a:tr>
              <a:tr h="0">
                <a:tc vMerge="1">
                  <a:txBody>
                    <a:bodyPr/>
                    <a:lstStyle/>
                    <a:p>
                      <a:endParaRPr kumimoji="1" lang="ja-JP" altLang="en-US"/>
                    </a:p>
                  </a:txBody>
                  <a:tcPr/>
                </a:tc>
                <a:tc>
                  <a:txBody>
                    <a:bodyPr/>
                    <a:lstStyle/>
                    <a:p>
                      <a:r>
                        <a:rPr kumimoji="1" lang="ja-JP" altLang="en-US" sz="1050" b="1" dirty="0">
                          <a:latin typeface="Meiryo UI" panose="020B0604030504040204" pitchFamily="50" charset="-128"/>
                          <a:ea typeface="Meiryo UI" panose="020B0604030504040204" pitchFamily="50" charset="-128"/>
                        </a:rPr>
                        <a:t>②日本公庫　藤崎氏</a:t>
                      </a:r>
                      <a:r>
                        <a:rPr kumimoji="1" lang="ja-JP" altLang="en-US" sz="1050" dirty="0">
                          <a:latin typeface="Meiryo UI" panose="020B0604030504040204" pitchFamily="50" charset="-128"/>
                          <a:ea typeface="Meiryo UI" panose="020B0604030504040204" pitchFamily="50" charset="-128"/>
                        </a:rPr>
                        <a:t>　　　　　　　　　　</a:t>
                      </a:r>
                      <a:r>
                        <a:rPr kumimoji="1" lang="ja-JP" altLang="en-US" sz="1050" b="1" dirty="0">
                          <a:latin typeface="Meiryo UI" panose="020B0604030504040204" pitchFamily="50" charset="-128"/>
                          <a:ea typeface="Meiryo UI" panose="020B0604030504040204" pitchFamily="50" charset="-128"/>
                        </a:rPr>
                        <a:t>参加希望　　　　　　　希望しない</a:t>
                      </a:r>
                      <a:endParaRPr kumimoji="1" lang="en-US" altLang="ja-JP" sz="1050" b="1"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342548280"/>
                  </a:ext>
                </a:extLst>
              </a:tr>
              <a:tr h="1116516">
                <a:tc>
                  <a:txBody>
                    <a:bodyPr/>
                    <a:lstStyle/>
                    <a:p>
                      <a:pPr algn="l"/>
                      <a:r>
                        <a:rPr kumimoji="1" lang="ja-JP" altLang="en-US" sz="1050" b="1" dirty="0">
                          <a:latin typeface="Meiryo UI" panose="020B0604030504040204" pitchFamily="50" charset="-128"/>
                          <a:ea typeface="Meiryo UI" panose="020B0604030504040204" pitchFamily="50" charset="-128"/>
                        </a:rPr>
                        <a:t>■相談内容を記入ください。（必須）</a:t>
                      </a:r>
                      <a:endParaRPr kumimoji="1" lang="en-US" altLang="ja-JP" sz="1050" b="1" dirty="0">
                        <a:latin typeface="Meiryo UI" panose="020B0604030504040204" pitchFamily="50" charset="-128"/>
                        <a:ea typeface="Meiryo UI" panose="020B0604030504040204" pitchFamily="50" charset="-128"/>
                      </a:endParaRPr>
                    </a:p>
                    <a:p>
                      <a:pPr algn="l"/>
                      <a:r>
                        <a:rPr kumimoji="1" lang="ja-JP" altLang="en-US" sz="1050" b="1" dirty="0">
                          <a:latin typeface="Meiryo UI" panose="020B0604030504040204" pitchFamily="50" charset="-128"/>
                          <a:ea typeface="Meiryo UI" panose="020B0604030504040204" pitchFamily="50" charset="-128"/>
                        </a:rPr>
                        <a:t>（講師へ事前に相談内容をお伝えして準備していただきます）</a:t>
                      </a:r>
                      <a:endParaRPr kumimoji="1" lang="en-US" altLang="ja-JP" sz="1050" b="1" dirty="0">
                        <a:latin typeface="Meiryo UI" panose="020B0604030504040204" pitchFamily="50" charset="-128"/>
                        <a:ea typeface="Meiryo UI" panose="020B0604030504040204" pitchFamily="50" charset="-128"/>
                      </a:endParaRP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952631281"/>
                  </a:ext>
                </a:extLst>
              </a:tr>
              <a:tr h="455521">
                <a:tc>
                  <a:txBody>
                    <a:bodyPr/>
                    <a:lstStyle/>
                    <a:p>
                      <a:pPr marL="0" marR="0" lvl="0" indent="0" algn="l" defTabSz="719907"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■海外展開したい商品、ターゲット国などご記入ください。</a:t>
                      </a:r>
                      <a:endParaRPr kumimoji="1" lang="en-US" altLang="ja-JP" sz="1050" b="1" dirty="0">
                        <a:latin typeface="Meiryo UI" panose="020B0604030504040204" pitchFamily="50" charset="-128"/>
                        <a:ea typeface="Meiryo UI" panose="020B0604030504040204" pitchFamily="50" charset="-128"/>
                      </a:endParaRPr>
                    </a:p>
                  </a:txBody>
                  <a:tcPr/>
                </a:tc>
                <a:tc>
                  <a:txBody>
                    <a:bodyPr/>
                    <a:lstStyle/>
                    <a:p>
                      <a:r>
                        <a:rPr kumimoji="1" lang="ja-JP" altLang="en-US" sz="1050" b="1" dirty="0">
                          <a:latin typeface="Meiryo UI" panose="020B0604030504040204" pitchFamily="50" charset="-128"/>
                          <a:ea typeface="Meiryo UI" panose="020B0604030504040204" pitchFamily="50" charset="-128"/>
                        </a:rPr>
                        <a:t>海外展開したい商品（　　　　　　　　　　　　　　　　　　　　　　　　　　　）</a:t>
                      </a:r>
                      <a:endParaRPr kumimoji="1" lang="en-US" altLang="ja-JP" sz="1050" b="1" dirty="0">
                        <a:latin typeface="Meiryo UI" panose="020B0604030504040204" pitchFamily="50" charset="-128"/>
                        <a:ea typeface="Meiryo UI" panose="020B0604030504040204" pitchFamily="50" charset="-128"/>
                      </a:endParaRPr>
                    </a:p>
                    <a:p>
                      <a:r>
                        <a:rPr kumimoji="1" lang="ja-JP" altLang="en-US" sz="1050" b="1" dirty="0">
                          <a:latin typeface="Meiryo UI" panose="020B0604030504040204" pitchFamily="50" charset="-128"/>
                          <a:ea typeface="Meiryo UI" panose="020B0604030504040204" pitchFamily="50" charset="-128"/>
                        </a:rPr>
                        <a:t>ターゲット国・地域（　　　　　　　　　　　　　　　　　　　　　　　　　　　　）</a:t>
                      </a:r>
                    </a:p>
                  </a:txBody>
                  <a:tcPr/>
                </a:tc>
                <a:extLst>
                  <a:ext uri="{0D108BD9-81ED-4DB2-BD59-A6C34878D82A}">
                    <a16:rowId xmlns:a16="http://schemas.microsoft.com/office/drawing/2014/main" val="2817962584"/>
                  </a:ext>
                </a:extLst>
              </a:tr>
              <a:tr h="287079">
                <a:tc>
                  <a:txBody>
                    <a:bodyPr/>
                    <a:lstStyle/>
                    <a:p>
                      <a:pPr algn="l"/>
                      <a:r>
                        <a:rPr kumimoji="1" lang="ja-JP" altLang="en-US" sz="1050" b="1" dirty="0">
                          <a:latin typeface="Meiryo UI" panose="020B0604030504040204" pitchFamily="50" charset="-128"/>
                          <a:ea typeface="Meiryo UI" panose="020B0604030504040204" pitchFamily="50" charset="-128"/>
                        </a:rPr>
                        <a:t>団体・企業名</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16943312"/>
                  </a:ext>
                </a:extLst>
              </a:tr>
              <a:tr h="56709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1" dirty="0">
                          <a:latin typeface="Meiryo UI" panose="020B0604030504040204" pitchFamily="50" charset="-128"/>
                          <a:ea typeface="Meiryo UI" panose="020B0604030504040204" pitchFamily="50" charset="-128"/>
                        </a:rPr>
                        <a:t>役職・参加者氏名</a:t>
                      </a:r>
                      <a:endParaRPr kumimoji="1" lang="en-US" altLang="ja-JP" sz="1050" b="1"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900" b="0" dirty="0">
                          <a:latin typeface="Meiryo UI" panose="020B0604030504040204" pitchFamily="50" charset="-128"/>
                          <a:ea typeface="Meiryo UI" panose="020B0604030504040204" pitchFamily="50" charset="-128"/>
                        </a:rPr>
                        <a:t>（複数名おられる場合についても参加希望の方のお名前を全員分ご記入ください</a:t>
                      </a:r>
                      <a:r>
                        <a:rPr kumimoji="1" lang="ja-JP" altLang="en-US" sz="1050" b="1" dirty="0">
                          <a:latin typeface="Meiryo UI" panose="020B0604030504040204" pitchFamily="50" charset="-128"/>
                          <a:ea typeface="Meiryo UI" panose="020B0604030504040204" pitchFamily="50" charset="-128"/>
                        </a:rPr>
                        <a:t>）</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75160916"/>
                  </a:ext>
                </a:extLst>
              </a:tr>
              <a:tr h="348984">
                <a:tc>
                  <a:txBody>
                    <a:bodyPr/>
                    <a:lstStyle/>
                    <a:p>
                      <a:pPr algn="l"/>
                      <a:r>
                        <a:rPr kumimoji="1" lang="ja-JP" altLang="en-US" sz="1050" b="1" dirty="0">
                          <a:latin typeface="Meiryo UI" panose="020B0604030504040204" pitchFamily="50" charset="-128"/>
                          <a:ea typeface="Meiryo UI" panose="020B0604030504040204" pitchFamily="50" charset="-128"/>
                        </a:rPr>
                        <a:t>連絡先電話番号</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35065113"/>
                  </a:ext>
                </a:extLst>
              </a:tr>
              <a:tr h="308344">
                <a:tc>
                  <a:txBody>
                    <a:bodyPr/>
                    <a:lstStyle/>
                    <a:p>
                      <a:pPr algn="l"/>
                      <a:r>
                        <a:rPr kumimoji="1" lang="ja-JP" altLang="en-US" sz="1050" b="1" dirty="0">
                          <a:latin typeface="Meiryo UI" panose="020B0604030504040204" pitchFamily="50" charset="-128"/>
                          <a:ea typeface="Meiryo UI" panose="020B0604030504040204" pitchFamily="50" charset="-128"/>
                        </a:rPr>
                        <a:t>連絡先メールアドレス</a:t>
                      </a:r>
                    </a:p>
                  </a:txBody>
                  <a:tcPr/>
                </a:tc>
                <a:tc>
                  <a:txBody>
                    <a:bodyPr/>
                    <a:lstStyle/>
                    <a:p>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16537661"/>
                  </a:ext>
                </a:extLst>
              </a:tr>
            </a:tbl>
          </a:graphicData>
        </a:graphic>
      </p:graphicFrame>
      <p:sp>
        <p:nvSpPr>
          <p:cNvPr id="9" name="テキスト ボックス 8">
            <a:extLst>
              <a:ext uri="{FF2B5EF4-FFF2-40B4-BE49-F238E27FC236}">
                <a16:creationId xmlns:a16="http://schemas.microsoft.com/office/drawing/2014/main" id="{434EDE9C-E9FF-FCFC-4351-2F1AF8E9A161}"/>
              </a:ext>
            </a:extLst>
          </p:cNvPr>
          <p:cNvSpPr txBox="1"/>
          <p:nvPr/>
        </p:nvSpPr>
        <p:spPr>
          <a:xfrm>
            <a:off x="1" y="39401"/>
            <a:ext cx="7199312" cy="1323439"/>
          </a:xfrm>
          <a:prstGeom prst="rect">
            <a:avLst/>
          </a:prstGeom>
          <a:noFill/>
        </p:spPr>
        <p:txBody>
          <a:bodyPr wrap="square" rtlCol="0">
            <a:spAutoFit/>
          </a:bodyPr>
          <a:lstStyle/>
          <a:p>
            <a:pPr algn="ctr"/>
            <a:r>
              <a:rPr kumimoji="1" lang="ja-JP" altLang="en-US" sz="1800" b="1" dirty="0">
                <a:solidFill>
                  <a:srgbClr val="3333FF"/>
                </a:solidFill>
                <a:latin typeface="Meiryo UI" panose="020B0604030504040204" pitchFamily="50" charset="-128"/>
                <a:ea typeface="Meiryo UI" panose="020B0604030504040204" pitchFamily="50" charset="-128"/>
              </a:rPr>
              <a:t>「輸出セミナー及び個別相談会」（参加費無料）</a:t>
            </a:r>
            <a:endParaRPr kumimoji="1" lang="en-US" altLang="ja-JP" sz="1800" b="1" dirty="0">
              <a:solidFill>
                <a:srgbClr val="3333FF"/>
              </a:solidFill>
              <a:latin typeface="Meiryo UI" panose="020B0604030504040204" pitchFamily="50" charset="-128"/>
              <a:ea typeface="Meiryo UI" panose="020B0604030504040204" pitchFamily="50" charset="-128"/>
            </a:endParaRPr>
          </a:p>
          <a:p>
            <a:pPr algn="ctr"/>
            <a:r>
              <a:rPr kumimoji="1" lang="ja-JP" altLang="en-US" sz="2400" b="1" dirty="0">
                <a:solidFill>
                  <a:srgbClr val="3333FF"/>
                </a:solidFill>
                <a:latin typeface="Meiryo UI" panose="020B0604030504040204" pitchFamily="50" charset="-128"/>
                <a:ea typeface="Meiryo UI" panose="020B0604030504040204" pitchFamily="50" charset="-128"/>
              </a:rPr>
              <a:t>参加申込書</a:t>
            </a:r>
            <a:endParaRPr kumimoji="1" lang="en-US" altLang="ja-JP" sz="2400" b="1" dirty="0">
              <a:solidFill>
                <a:srgbClr val="3333FF"/>
              </a:solidFill>
              <a:latin typeface="Meiryo UI" panose="020B0604030504040204" pitchFamily="50" charset="-128"/>
              <a:ea typeface="Meiryo UI" panose="020B0604030504040204" pitchFamily="50" charset="-128"/>
            </a:endParaRPr>
          </a:p>
          <a:p>
            <a:pPr algn="ctr"/>
            <a:r>
              <a:rPr lang="ja-JP" altLang="en-US" sz="1400" b="1" dirty="0">
                <a:solidFill>
                  <a:srgbClr val="FF0000"/>
                </a:solidFill>
                <a:latin typeface="Meiryo UI" panose="020B0604030504040204" pitchFamily="50" charset="-128"/>
                <a:ea typeface="Meiryo UI" panose="020B0604030504040204" pitchFamily="50" charset="-128"/>
              </a:rPr>
              <a:t>２</a:t>
            </a:r>
            <a:r>
              <a:rPr kumimoji="1" lang="ja-JP" altLang="en-US" sz="1400" b="1" dirty="0">
                <a:solidFill>
                  <a:srgbClr val="FF0000"/>
                </a:solidFill>
                <a:latin typeface="Meiryo UI" panose="020B0604030504040204" pitchFamily="50" charset="-128"/>
                <a:ea typeface="Meiryo UI" panose="020B0604030504040204" pitchFamily="50" charset="-128"/>
              </a:rPr>
              <a:t>月２２日（水）</a:t>
            </a:r>
            <a:r>
              <a:rPr kumimoji="1" lang="en-US" altLang="ja-JP" sz="1400" b="1" dirty="0">
                <a:solidFill>
                  <a:srgbClr val="3333FF"/>
                </a:solidFill>
                <a:latin typeface="Meiryo UI" panose="020B0604030504040204" pitchFamily="50" charset="-128"/>
                <a:ea typeface="Meiryo UI" panose="020B0604030504040204" pitchFamily="50" charset="-128"/>
              </a:rPr>
              <a:t>1</a:t>
            </a:r>
            <a:r>
              <a:rPr kumimoji="1" lang="ja-JP" altLang="en-US" sz="1400" b="1" dirty="0">
                <a:solidFill>
                  <a:srgbClr val="3333FF"/>
                </a:solidFill>
                <a:latin typeface="Meiryo UI" panose="020B0604030504040204" pitchFamily="50" charset="-128"/>
                <a:ea typeface="Meiryo UI" panose="020B0604030504040204" pitchFamily="50" charset="-128"/>
              </a:rPr>
              <a:t>３：</a:t>
            </a:r>
            <a:r>
              <a:rPr kumimoji="1" lang="en-US" altLang="ja-JP" sz="1400" b="1" dirty="0">
                <a:solidFill>
                  <a:srgbClr val="3333FF"/>
                </a:solidFill>
                <a:latin typeface="Meiryo UI" panose="020B0604030504040204" pitchFamily="50" charset="-128"/>
                <a:ea typeface="Meiryo UI" panose="020B0604030504040204" pitchFamily="50" charset="-128"/>
              </a:rPr>
              <a:t>00</a:t>
            </a:r>
            <a:r>
              <a:rPr kumimoji="1" lang="ja-JP" altLang="en-US" sz="1400" b="1" dirty="0">
                <a:solidFill>
                  <a:srgbClr val="3333FF"/>
                </a:solidFill>
                <a:latin typeface="Meiryo UI" panose="020B0604030504040204" pitchFamily="50" charset="-128"/>
                <a:ea typeface="Meiryo UI" panose="020B0604030504040204" pitchFamily="50" charset="-128"/>
              </a:rPr>
              <a:t>～１７：００　くまもと県民交流館パレア９階　会議室３，４</a:t>
            </a:r>
            <a:endParaRPr kumimoji="1" lang="en-US" altLang="ja-JP" sz="1400" b="1" dirty="0">
              <a:solidFill>
                <a:srgbClr val="3333FF"/>
              </a:solidFill>
              <a:latin typeface="Meiryo UI" panose="020B0604030504040204" pitchFamily="50" charset="-128"/>
              <a:ea typeface="Meiryo UI" panose="020B0604030504040204" pitchFamily="50" charset="-128"/>
            </a:endParaRPr>
          </a:p>
          <a:p>
            <a:pPr algn="ctr"/>
            <a:endParaRPr kumimoji="1" lang="ja-JP" altLang="en-US" sz="2400" b="1" dirty="0">
              <a:solidFill>
                <a:srgbClr val="3333FF"/>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741C8731-B93C-300F-DDCD-8252D5A4812E}"/>
              </a:ext>
            </a:extLst>
          </p:cNvPr>
          <p:cNvSpPr txBox="1"/>
          <p:nvPr/>
        </p:nvSpPr>
        <p:spPr>
          <a:xfrm>
            <a:off x="50246" y="1232594"/>
            <a:ext cx="7121950" cy="3347070"/>
          </a:xfrm>
          <a:prstGeom prst="rect">
            <a:avLst/>
          </a:prstGeom>
          <a:noFill/>
          <a:ln w="19050">
            <a:solidFill>
              <a:srgbClr val="333399"/>
            </a:solidFill>
          </a:ln>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■第一部　</a:t>
            </a:r>
            <a:r>
              <a:rPr kumimoji="1" lang="en-US" altLang="ja-JP" sz="1100" b="1" dirty="0">
                <a:latin typeface="Meiryo UI" panose="020B0604030504040204" pitchFamily="50" charset="-128"/>
                <a:ea typeface="Meiryo UI" panose="020B0604030504040204" pitchFamily="50" charset="-128"/>
              </a:rPr>
              <a:t>13</a:t>
            </a:r>
            <a:r>
              <a:rPr kumimoji="1" lang="ja-JP" altLang="en-US" sz="1100" b="1" dirty="0">
                <a:latin typeface="Meiryo UI" panose="020B0604030504040204" pitchFamily="50" charset="-128"/>
                <a:ea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rPr>
              <a:t>00</a:t>
            </a:r>
            <a:r>
              <a:rPr kumimoji="1" lang="ja-JP" altLang="en-US" sz="1100" b="1" dirty="0">
                <a:latin typeface="Meiryo UI" panose="020B0604030504040204" pitchFamily="50" charset="-128"/>
                <a:ea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rPr>
              <a:t>14</a:t>
            </a:r>
            <a:r>
              <a:rPr kumimoji="1" lang="ja-JP" altLang="en-US" sz="1100" b="1" dirty="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45</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①輸出販売における現地ニーズの把握と商品開発について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a:t>
            </a:r>
            <a:r>
              <a:rPr kumimoji="1" lang="zh-TW" altLang="en-US" sz="1100" b="1" dirty="0">
                <a:latin typeface="Meiryo UI" panose="020B0604030504040204" pitchFamily="50" charset="-128"/>
                <a:ea typeface="Meiryo UI" panose="020B0604030504040204" pitchFamily="50" charset="-128"/>
              </a:rPr>
              <a:t>鴻池運輸株式会社　国際物流関西支店　業務部新事業開発課長</a:t>
            </a:r>
            <a:r>
              <a:rPr kumimoji="1" lang="ja-JP" altLang="en-US" sz="1100" b="1" dirty="0">
                <a:latin typeface="Meiryo UI" panose="020B0604030504040204" pitchFamily="50" charset="-128"/>
                <a:ea typeface="Meiryo UI" panose="020B0604030504040204" pitchFamily="50" charset="-128"/>
              </a:rPr>
              <a:t>　　　　　　　　　　</a:t>
            </a:r>
            <a:r>
              <a:rPr kumimoji="1" lang="zh-TW" altLang="en-US" sz="1100" b="1" dirty="0">
                <a:latin typeface="Meiryo UI" panose="020B0604030504040204" pitchFamily="50" charset="-128"/>
                <a:ea typeface="Meiryo UI" panose="020B0604030504040204" pitchFamily="50" charset="-128"/>
              </a:rPr>
              <a:t>西原　迪生氏</a:t>
            </a:r>
            <a:endParaRPr kumimoji="1" lang="en-US" altLang="ja-JP" sz="1100" dirty="0">
              <a:latin typeface="Meiryo UI" panose="020B0604030504040204" pitchFamily="50" charset="-128"/>
              <a:ea typeface="Meiryo UI" panose="020B0604030504040204" pitchFamily="50" charset="-128"/>
            </a:endParaRPr>
          </a:p>
          <a:p>
            <a:endParaRPr lang="en-US" altLang="ja-JP" sz="30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同社は、輸送事業だけでなく、香港等向けに日本産品を日本国内買い取りにて仕入れ、それ以降の国際物流、現地配送、</a:t>
            </a:r>
            <a:endParaRPr kumimoji="1"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販売に至るまで全て行うワンストップ輸出販売サポートサービスを行っており、輸出に不慣れであったり、これから輸出を目指そう</a:t>
            </a:r>
            <a:r>
              <a:rPr lang="ja-JP" altLang="en-US" sz="1050" dirty="0">
                <a:latin typeface="Meiryo UI" panose="020B0604030504040204" pitchFamily="50" charset="-128"/>
                <a:ea typeface="Meiryo UI" panose="020B0604030504040204" pitchFamily="50" charset="-128"/>
              </a:rPr>
              <a:t>と</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される事業者様には有用なサービスとなっています</a:t>
            </a:r>
            <a:r>
              <a:rPr kumimoji="1" lang="ja-JP" altLang="en-US" sz="1050" dirty="0">
                <a:latin typeface="Meiryo UI" panose="020B0604030504040204" pitchFamily="50" charset="-128"/>
                <a:ea typeface="Meiryo UI" panose="020B0604030504040204" pitchFamily="50" charset="-128"/>
              </a:rPr>
              <a:t>。海外への輸出販売</a:t>
            </a:r>
            <a:r>
              <a:rPr lang="ja-JP" altLang="en-US" sz="1050" dirty="0">
                <a:latin typeface="Meiryo UI" panose="020B0604030504040204" pitchFamily="50" charset="-128"/>
                <a:ea typeface="Meiryo UI" panose="020B0604030504040204" pitchFamily="50" charset="-128"/>
              </a:rPr>
              <a:t>をはじめ</a:t>
            </a:r>
            <a:r>
              <a:rPr kumimoji="1" lang="ja-JP" altLang="en-US" sz="1050" dirty="0">
                <a:latin typeface="Meiryo UI" panose="020B0604030504040204" pitchFamily="50" charset="-128"/>
                <a:ea typeface="Meiryo UI" panose="020B0604030504040204" pitchFamily="50" charset="-128"/>
              </a:rPr>
              <a:t>ニーズ把握・販路開拓のための商品開発・展示</a:t>
            </a:r>
            <a:endParaRPr kumimoji="1"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会・</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イベント等の輸出サポートサービスについて紹介していただきます。</a:t>
            </a:r>
            <a:endParaRPr kumimoji="1" lang="en-US" altLang="ja-JP" sz="1050" dirty="0">
              <a:latin typeface="Meiryo UI" panose="020B0604030504040204" pitchFamily="50" charset="-128"/>
              <a:ea typeface="Meiryo UI" panose="020B0604030504040204" pitchFamily="50" charset="-128"/>
            </a:endParaRPr>
          </a:p>
          <a:p>
            <a:endParaRPr kumimoji="1" lang="en-US" altLang="ja-JP" sz="500"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②日本政策金融公庫による海外展開支援について</a:t>
            </a:r>
            <a:endParaRPr kumimoji="1" lang="en-US" altLang="ja-JP" sz="11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株式会社</a:t>
            </a:r>
            <a:r>
              <a:rPr kumimoji="1" lang="zh-TW" altLang="en-US" sz="1100" b="1" dirty="0">
                <a:latin typeface="Meiryo UI" panose="020B0604030504040204" pitchFamily="50" charset="-128"/>
                <a:ea typeface="Meiryo UI" panose="020B0604030504040204" pitchFamily="50" charset="-128"/>
              </a:rPr>
              <a:t>日本政策金融公庫　熊本支店　融資第三課　上席課長代理</a:t>
            </a:r>
            <a:r>
              <a:rPr kumimoji="1" lang="ja-JP" altLang="en-US" sz="1100" b="1" dirty="0">
                <a:latin typeface="Meiryo UI" panose="020B0604030504040204" pitchFamily="50" charset="-128"/>
                <a:ea typeface="Meiryo UI" panose="020B0604030504040204" pitchFamily="50" charset="-128"/>
              </a:rPr>
              <a:t>　　　　　　　　</a:t>
            </a:r>
            <a:r>
              <a:rPr kumimoji="1" lang="zh-TW" altLang="en-US" sz="1100" b="1" dirty="0">
                <a:latin typeface="Meiryo UI" panose="020B0604030504040204" pitchFamily="50" charset="-128"/>
                <a:ea typeface="Meiryo UI" panose="020B0604030504040204" pitchFamily="50" charset="-128"/>
              </a:rPr>
              <a:t>藤崎　拓馬氏</a:t>
            </a:r>
            <a:endParaRPr kumimoji="1" lang="en-US" altLang="zh-TW" sz="1100" b="1" dirty="0">
              <a:latin typeface="Meiryo UI" panose="020B0604030504040204" pitchFamily="50" charset="-128"/>
              <a:ea typeface="Meiryo UI" panose="020B0604030504040204" pitchFamily="50" charset="-128"/>
            </a:endParaRPr>
          </a:p>
          <a:p>
            <a:endParaRPr kumimoji="1" lang="en-US" altLang="zh-TW" sz="30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同社は、農林水産業の海外展開支援として、農林水産大臣に輸出事業計画が</a:t>
            </a:r>
            <a:r>
              <a:rPr lang="ja-JP" altLang="en-US" sz="1050" dirty="0">
                <a:latin typeface="Meiryo UI" panose="020B0604030504040204" pitchFamily="50" charset="-128"/>
                <a:ea typeface="Meiryo UI" panose="020B0604030504040204" pitchFamily="50" charset="-128"/>
              </a:rPr>
              <a:t>認定</a:t>
            </a:r>
            <a:r>
              <a:rPr kumimoji="1" lang="ja-JP" altLang="en-US" sz="1050" dirty="0">
                <a:latin typeface="Meiryo UI" panose="020B0604030504040204" pitchFamily="50" charset="-128"/>
                <a:ea typeface="Meiryo UI" panose="020B0604030504040204" pitchFamily="50" charset="-128"/>
              </a:rPr>
              <a:t>された事業者</a:t>
            </a:r>
            <a:r>
              <a:rPr lang="ja-JP" altLang="en-US" sz="1050" dirty="0">
                <a:latin typeface="Meiryo UI" panose="020B0604030504040204" pitchFamily="50" charset="-128"/>
                <a:ea typeface="Meiryo UI" panose="020B0604030504040204" pitchFamily="50" charset="-128"/>
              </a:rPr>
              <a:t>への資金支援</a:t>
            </a:r>
            <a:r>
              <a:rPr kumimoji="1" lang="ja-JP" altLang="en-US" sz="1050" dirty="0">
                <a:latin typeface="Meiryo UI" panose="020B0604030504040204" pitchFamily="50" charset="-128"/>
                <a:ea typeface="Meiryo UI" panose="020B0604030504040204" pitchFamily="50" charset="-128"/>
              </a:rPr>
              <a:t>、輸出事業</a:t>
            </a:r>
            <a:endParaRPr kumimoji="1"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のために</a:t>
            </a:r>
            <a:r>
              <a:rPr lang="ja-JP" altLang="en-US" sz="1050" dirty="0">
                <a:latin typeface="Meiryo UI" panose="020B0604030504040204" pitchFamily="50" charset="-128"/>
                <a:ea typeface="Meiryo UI" panose="020B0604030504040204" pitchFamily="50" charset="-128"/>
              </a:rPr>
              <a:t>必要な</a:t>
            </a:r>
            <a:r>
              <a:rPr kumimoji="1" lang="ja-JP" altLang="en-US" sz="1050" dirty="0">
                <a:latin typeface="Meiryo UI" panose="020B0604030504040204" pitchFamily="50" charset="-128"/>
                <a:ea typeface="Meiryo UI" panose="020B0604030504040204" pitchFamily="50" charset="-128"/>
              </a:rPr>
              <a:t>施設の改良や取得の資金支援を行っています。農林水産省・地方農政局・都道府県・</a:t>
            </a:r>
            <a:r>
              <a:rPr kumimoji="1" lang="en-US" altLang="ja-JP" sz="1050" dirty="0">
                <a:latin typeface="Meiryo UI" panose="020B0604030504040204" pitchFamily="50" charset="-128"/>
                <a:ea typeface="Meiryo UI" panose="020B0604030504040204" pitchFamily="50" charset="-128"/>
              </a:rPr>
              <a:t>JETRO</a:t>
            </a:r>
            <a:r>
              <a:rPr kumimoji="1" lang="ja-JP" altLang="en-US" sz="1050" dirty="0">
                <a:latin typeface="Meiryo UI" panose="020B0604030504040204" pitchFamily="50" charset="-128"/>
                <a:ea typeface="Meiryo UI" panose="020B0604030504040204" pitchFamily="50" charset="-128"/>
              </a:rPr>
              <a:t>・貿易商社等と</a:t>
            </a:r>
            <a:endParaRPr kumimoji="1"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連携して、融資先に対しトライアル輸出・各種情報提供・海外バイヤーとのマッチング・計画策定から実行までの伴走支援・商流</a:t>
            </a:r>
            <a:endParaRPr kumimoji="1"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構築に向けた輸出産地形成支援等の非金融支援も行っています。実施例を交えて、輸出</a:t>
            </a:r>
            <a:r>
              <a:rPr lang="ja-JP" altLang="en-US" sz="1050" dirty="0">
                <a:latin typeface="Meiryo UI" panose="020B0604030504040204" pitchFamily="50" charset="-128"/>
                <a:ea typeface="Meiryo UI" panose="020B0604030504040204" pitchFamily="50" charset="-128"/>
              </a:rPr>
              <a:t>支援策</a:t>
            </a:r>
            <a:r>
              <a:rPr kumimoji="1" lang="ja-JP" altLang="en-US" sz="1050" dirty="0">
                <a:latin typeface="Meiryo UI" panose="020B0604030504040204" pitchFamily="50" charset="-128"/>
                <a:ea typeface="Meiryo UI" panose="020B0604030504040204" pitchFamily="50" charset="-128"/>
              </a:rPr>
              <a:t>について紹介していただきます。</a:t>
            </a:r>
            <a:endParaRPr kumimoji="1" lang="en-US" altLang="ja-JP" sz="105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■第二部　</a:t>
            </a:r>
            <a:r>
              <a:rPr kumimoji="1" lang="en-US" altLang="ja-JP" sz="1100" b="1" dirty="0">
                <a:latin typeface="Meiryo UI" panose="020B0604030504040204" pitchFamily="50" charset="-128"/>
                <a:ea typeface="Meiryo UI" panose="020B0604030504040204" pitchFamily="50" charset="-128"/>
              </a:rPr>
              <a:t>15</a:t>
            </a:r>
            <a:r>
              <a:rPr kumimoji="1" lang="ja-JP" altLang="en-US" sz="1100" b="1" dirty="0">
                <a:latin typeface="Meiryo UI" panose="020B0604030504040204" pitchFamily="50" charset="-128"/>
                <a:ea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rPr>
              <a:t>00</a:t>
            </a:r>
            <a:r>
              <a:rPr kumimoji="1" lang="ja-JP" altLang="en-US" sz="1100" b="1" dirty="0">
                <a:latin typeface="Meiryo UI" panose="020B0604030504040204" pitchFamily="50" charset="-128"/>
                <a:ea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rPr>
              <a:t>17</a:t>
            </a:r>
            <a:r>
              <a:rPr kumimoji="1" lang="ja-JP" altLang="en-US" sz="1100" b="1" dirty="0">
                <a:latin typeface="Meiryo UI" panose="020B0604030504040204" pitchFamily="50" charset="-128"/>
                <a:ea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rPr>
              <a:t>00</a:t>
            </a:r>
          </a:p>
          <a:p>
            <a:r>
              <a:rPr kumimoji="1" lang="ja-JP" altLang="en-US" sz="1100" b="1" dirty="0">
                <a:latin typeface="Meiryo UI" panose="020B0604030504040204" pitchFamily="50" charset="-128"/>
                <a:ea typeface="Meiryo UI" panose="020B0604030504040204" pitchFamily="50" charset="-128"/>
              </a:rPr>
              <a:t>・個別相談会</a:t>
            </a:r>
            <a:endParaRPr kumimoji="1" lang="en-US" altLang="ja-JP" sz="1100" b="1"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企業、団体等に対し、鴻池運輸 西原氏、日本公庫 藤崎氏との個別相談会を行います。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3~4</a:t>
            </a:r>
            <a:r>
              <a:rPr kumimoji="1" lang="ja-JP" altLang="en-US" sz="1050" dirty="0">
                <a:latin typeface="Meiryo UI" panose="020B0604030504040204" pitchFamily="50" charset="-128"/>
                <a:ea typeface="Meiryo UI" panose="020B0604030504040204" pitchFamily="50" charset="-128"/>
              </a:rPr>
              <a:t>企業（団体）に対し、各</a:t>
            </a:r>
            <a:r>
              <a:rPr kumimoji="1" lang="en-US" altLang="ja-JP" sz="1050" dirty="0">
                <a:latin typeface="Meiryo UI" panose="020B0604030504040204" pitchFamily="50" charset="-128"/>
                <a:ea typeface="Meiryo UI" panose="020B0604030504040204" pitchFamily="50" charset="-128"/>
              </a:rPr>
              <a:t>30</a:t>
            </a:r>
            <a:r>
              <a:rPr kumimoji="1" lang="ja-JP" altLang="en-US" sz="1050" dirty="0">
                <a:latin typeface="Meiryo UI" panose="020B0604030504040204" pitchFamily="50" charset="-128"/>
                <a:ea typeface="Meiryo UI" panose="020B0604030504040204" pitchFamily="50" charset="-128"/>
              </a:rPr>
              <a:t>分程度を予定しています。</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　　希望多数の場合は、先着順とさせていただく事、個別相談に事務局が同席します事をご了承下さい。　　　</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299651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2264</TotalTime>
  <Words>673</Words>
  <Application>Microsoft Office PowerPoint</Application>
  <PresentationFormat>ユーザー設定</PresentationFormat>
  <Paragraphs>48</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游明朝</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高浜優</dc:creator>
  <cp:lastModifiedBy>shien09</cp:lastModifiedBy>
  <cp:revision>230</cp:revision>
  <cp:lastPrinted>2023-02-01T04:23:46Z</cp:lastPrinted>
  <dcterms:created xsi:type="dcterms:W3CDTF">2015-10-02T07:50:37Z</dcterms:created>
  <dcterms:modified xsi:type="dcterms:W3CDTF">2023-02-03T07:13:09Z</dcterms:modified>
</cp:coreProperties>
</file>