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Lst>
  <p:sldSz cx="7199313" cy="10439400"/>
  <p:notesSz cx="6797675" cy="9926638"/>
  <p:defaultTextStyle>
    <a:defPPr>
      <a:defRPr lang="ja-JP"/>
    </a:defPPr>
    <a:lvl1pPr marL="0" algn="l" defTabSz="942472" rtl="0" eaLnBrk="1" latinLnBrk="0" hangingPunct="1">
      <a:defRPr kumimoji="1" sz="1855" kern="1200">
        <a:solidFill>
          <a:schemeClr val="tx1"/>
        </a:solidFill>
        <a:latin typeface="+mn-lt"/>
        <a:ea typeface="+mn-ea"/>
        <a:cs typeface="+mn-cs"/>
      </a:defRPr>
    </a:lvl1pPr>
    <a:lvl2pPr marL="471236" algn="l" defTabSz="942472" rtl="0" eaLnBrk="1" latinLnBrk="0" hangingPunct="1">
      <a:defRPr kumimoji="1" sz="1855" kern="1200">
        <a:solidFill>
          <a:schemeClr val="tx1"/>
        </a:solidFill>
        <a:latin typeface="+mn-lt"/>
        <a:ea typeface="+mn-ea"/>
        <a:cs typeface="+mn-cs"/>
      </a:defRPr>
    </a:lvl2pPr>
    <a:lvl3pPr marL="942472" algn="l" defTabSz="942472" rtl="0" eaLnBrk="1" latinLnBrk="0" hangingPunct="1">
      <a:defRPr kumimoji="1" sz="1855" kern="1200">
        <a:solidFill>
          <a:schemeClr val="tx1"/>
        </a:solidFill>
        <a:latin typeface="+mn-lt"/>
        <a:ea typeface="+mn-ea"/>
        <a:cs typeface="+mn-cs"/>
      </a:defRPr>
    </a:lvl3pPr>
    <a:lvl4pPr marL="1413708" algn="l" defTabSz="942472" rtl="0" eaLnBrk="1" latinLnBrk="0" hangingPunct="1">
      <a:defRPr kumimoji="1" sz="1855" kern="1200">
        <a:solidFill>
          <a:schemeClr val="tx1"/>
        </a:solidFill>
        <a:latin typeface="+mn-lt"/>
        <a:ea typeface="+mn-ea"/>
        <a:cs typeface="+mn-cs"/>
      </a:defRPr>
    </a:lvl4pPr>
    <a:lvl5pPr marL="1884944" algn="l" defTabSz="942472" rtl="0" eaLnBrk="1" latinLnBrk="0" hangingPunct="1">
      <a:defRPr kumimoji="1" sz="1855" kern="1200">
        <a:solidFill>
          <a:schemeClr val="tx1"/>
        </a:solidFill>
        <a:latin typeface="+mn-lt"/>
        <a:ea typeface="+mn-ea"/>
        <a:cs typeface="+mn-cs"/>
      </a:defRPr>
    </a:lvl5pPr>
    <a:lvl6pPr marL="2356180" algn="l" defTabSz="942472" rtl="0" eaLnBrk="1" latinLnBrk="0" hangingPunct="1">
      <a:defRPr kumimoji="1" sz="1855" kern="1200">
        <a:solidFill>
          <a:schemeClr val="tx1"/>
        </a:solidFill>
        <a:latin typeface="+mn-lt"/>
        <a:ea typeface="+mn-ea"/>
        <a:cs typeface="+mn-cs"/>
      </a:defRPr>
    </a:lvl6pPr>
    <a:lvl7pPr marL="2827416" algn="l" defTabSz="942472" rtl="0" eaLnBrk="1" latinLnBrk="0" hangingPunct="1">
      <a:defRPr kumimoji="1" sz="1855" kern="1200">
        <a:solidFill>
          <a:schemeClr val="tx1"/>
        </a:solidFill>
        <a:latin typeface="+mn-lt"/>
        <a:ea typeface="+mn-ea"/>
        <a:cs typeface="+mn-cs"/>
      </a:defRPr>
    </a:lvl7pPr>
    <a:lvl8pPr marL="3298652" algn="l" defTabSz="942472" rtl="0" eaLnBrk="1" latinLnBrk="0" hangingPunct="1">
      <a:defRPr kumimoji="1" sz="1855" kern="1200">
        <a:solidFill>
          <a:schemeClr val="tx1"/>
        </a:solidFill>
        <a:latin typeface="+mn-lt"/>
        <a:ea typeface="+mn-ea"/>
        <a:cs typeface="+mn-cs"/>
      </a:defRPr>
    </a:lvl8pPr>
    <a:lvl9pPr marL="3769888" algn="l" defTabSz="942472" rtl="0" eaLnBrk="1" latinLnBrk="0" hangingPunct="1">
      <a:defRPr kumimoji="1" sz="18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3" userDrawn="1">
          <p15:clr>
            <a:srgbClr val="A4A3A4"/>
          </p15:clr>
        </p15:guide>
        <p15:guide id="2" pos="15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A139"/>
    <a:srgbClr val="83C687"/>
    <a:srgbClr val="CC00FF"/>
    <a:srgbClr val="FF0000"/>
    <a:srgbClr val="FF0066"/>
    <a:srgbClr val="FFFF66"/>
    <a:srgbClr val="D60093"/>
    <a:srgbClr val="66FF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4" autoAdjust="0"/>
    <p:restoredTop sz="94660"/>
  </p:normalViewPr>
  <p:slideViewPr>
    <p:cSldViewPr snapToGrid="0" showGuides="1">
      <p:cViewPr varScale="1">
        <p:scale>
          <a:sx n="60" d="100"/>
          <a:sy n="60" d="100"/>
        </p:scale>
        <p:origin x="2472" y="96"/>
      </p:cViewPr>
      <p:guideLst>
        <p:guide orient="horz" pos="2403"/>
        <p:guide pos="15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708486"/>
            <a:ext cx="6119416" cy="3634458"/>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5483102"/>
            <a:ext cx="5399485" cy="2520438"/>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9231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377085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555801"/>
            <a:ext cx="1552352" cy="88469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555801"/>
            <a:ext cx="4567064" cy="88469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338832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234595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602603"/>
            <a:ext cx="6209407" cy="4342500"/>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986185"/>
            <a:ext cx="6209407" cy="2283618"/>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5441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2779007"/>
            <a:ext cx="3059708"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2779007"/>
            <a:ext cx="3059708"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90232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555804"/>
            <a:ext cx="6209407" cy="20178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2559104"/>
            <a:ext cx="3045646" cy="125417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3813281"/>
            <a:ext cx="3045646"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2559104"/>
            <a:ext cx="3060646" cy="125417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3813281"/>
            <a:ext cx="3060646"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178595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369022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185511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695960"/>
            <a:ext cx="2321966" cy="2435860"/>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1503083"/>
            <a:ext cx="3644652" cy="7418740"/>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3131820"/>
            <a:ext cx="2321966" cy="580208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81052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695960"/>
            <a:ext cx="2321966" cy="2435860"/>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1503083"/>
            <a:ext cx="3644652" cy="7418740"/>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495890" y="3131820"/>
            <a:ext cx="2321966" cy="580208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179CF6-4018-4FE8-ACE5-1D9EA463A12B}" type="datetimeFigureOut">
              <a:rPr kumimoji="1" lang="ja-JP" altLang="en-US" smtClean="0"/>
              <a:t>2023/1/20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184664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555804"/>
            <a:ext cx="6209407" cy="20178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2779007"/>
            <a:ext cx="6209407" cy="662370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9675780"/>
            <a:ext cx="1619845" cy="555801"/>
          </a:xfrm>
          <a:prstGeom prst="rect">
            <a:avLst/>
          </a:prstGeom>
        </p:spPr>
        <p:txBody>
          <a:bodyPr vert="horz" lIns="91440" tIns="45720" rIns="91440" bIns="45720" rtlCol="0" anchor="ctr"/>
          <a:lstStyle>
            <a:lvl1pPr algn="l">
              <a:defRPr sz="945">
                <a:solidFill>
                  <a:schemeClr val="tx1">
                    <a:tint val="75000"/>
                  </a:schemeClr>
                </a:solidFill>
              </a:defRPr>
            </a:lvl1pPr>
          </a:lstStyle>
          <a:p>
            <a:fld id="{CB179CF6-4018-4FE8-ACE5-1D9EA463A12B}" type="datetimeFigureOut">
              <a:rPr kumimoji="1" lang="ja-JP" altLang="en-US" smtClean="0"/>
              <a:t>2023/1/20</a:t>
            </a:fld>
            <a:endParaRPr kumimoji="1" lang="ja-JP" altLang="en-US"/>
          </a:p>
        </p:txBody>
      </p:sp>
      <p:sp>
        <p:nvSpPr>
          <p:cNvPr id="5" name="Footer Placeholder 4"/>
          <p:cNvSpPr>
            <a:spLocks noGrp="1"/>
          </p:cNvSpPr>
          <p:nvPr>
            <p:ph type="ftr" sz="quarter" idx="3"/>
          </p:nvPr>
        </p:nvSpPr>
        <p:spPr>
          <a:xfrm>
            <a:off x="2384773" y="9675780"/>
            <a:ext cx="2429768" cy="555801"/>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9675780"/>
            <a:ext cx="1619845" cy="555801"/>
          </a:xfrm>
          <a:prstGeom prst="rect">
            <a:avLst/>
          </a:prstGeom>
        </p:spPr>
        <p:txBody>
          <a:bodyPr vert="horz" lIns="91440" tIns="45720" rIns="91440" bIns="45720" rtlCol="0" anchor="ctr"/>
          <a:lstStyle>
            <a:lvl1pPr algn="r">
              <a:defRPr sz="945">
                <a:solidFill>
                  <a:schemeClr val="tx1">
                    <a:tint val="75000"/>
                  </a:schemeClr>
                </a:solidFill>
              </a:defRPr>
            </a:lvl1pPr>
          </a:lstStyle>
          <a:p>
            <a:fld id="{7A23E850-7688-4E41-A02F-9CA28E5826C7}" type="slidenum">
              <a:rPr kumimoji="1" lang="ja-JP" altLang="en-US" smtClean="0"/>
              <a:t>‹#›</a:t>
            </a:fld>
            <a:endParaRPr kumimoji="1" lang="ja-JP" altLang="en-US"/>
          </a:p>
        </p:txBody>
      </p:sp>
    </p:spTree>
    <p:extLst>
      <p:ext uri="{BB962C8B-B14F-4D97-AF65-F5344CB8AC3E}">
        <p14:creationId xmlns:p14="http://schemas.microsoft.com/office/powerpoint/2010/main" val="12444818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Kyushu-bio@kmt-ti.or.jp"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3C66B8F-B1A4-455E-856B-D075FE87993B}"/>
              </a:ext>
            </a:extLst>
          </p:cNvPr>
          <p:cNvSpPr txBox="1"/>
          <p:nvPr/>
        </p:nvSpPr>
        <p:spPr>
          <a:xfrm>
            <a:off x="160678" y="6373611"/>
            <a:ext cx="6877956" cy="923330"/>
          </a:xfrm>
          <a:prstGeom prst="rect">
            <a:avLst/>
          </a:prstGeom>
          <a:noFill/>
        </p:spPr>
        <p:txBody>
          <a:bodyPr wrap="square" rtlCol="0">
            <a:spAutoFit/>
          </a:bodyPr>
          <a:lstStyle/>
          <a:p>
            <a:r>
              <a:rPr lang="ja-JP" altLang="en-US" sz="1800" b="1" u="sng" dirty="0">
                <a:latin typeface="Meiryo UI" panose="020B0604030504040204" pitchFamily="50" charset="-128"/>
                <a:ea typeface="Meiryo UI" panose="020B0604030504040204" pitchFamily="50" charset="-128"/>
              </a:rPr>
              <a:t>１月２５日（水）午前中まで</a:t>
            </a:r>
            <a:r>
              <a:rPr lang="ja-JP" altLang="en-US" sz="1200" b="1" u="sng" dirty="0">
                <a:latin typeface="Meiryo UI" panose="020B0604030504040204" pitchFamily="50" charset="-128"/>
                <a:ea typeface="Meiryo UI" panose="020B0604030504040204" pitchFamily="50" charset="-128"/>
              </a:rPr>
              <a:t>に</a:t>
            </a:r>
            <a:r>
              <a:rPr lang="en-US" altLang="ja-JP" sz="1200" b="1" u="sng"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FAX</a:t>
            </a:r>
            <a:r>
              <a:rPr lang="ja-JP" altLang="en-US" sz="1200" b="1" dirty="0">
                <a:latin typeface="Meiryo UI" panose="020B0604030504040204" pitchFamily="50" charset="-128"/>
                <a:ea typeface="Meiryo UI" panose="020B0604030504040204" pitchFamily="50" charset="-128"/>
              </a:rPr>
              <a:t>またはメールでお申込みください。</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メールでお申し込みの場合は，以下の必要事項を記入し</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件名を「輸出セミナー申込」としてご送付ください。</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E-mail</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hlinkClick r:id="rId2"/>
              </a:rPr>
              <a:t>Kyushu-bio@kmt-ti.or.jp</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FAX</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096-286-3929</a:t>
            </a: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食品の輸出等にご興味のある方のご参加をお待ちしております。</a:t>
            </a:r>
            <a:endParaRPr lang="en-US" altLang="ja-JP" sz="1200" b="1" dirty="0">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DD05CC2C-E13F-4435-B3C9-A2F380B15107}"/>
              </a:ext>
            </a:extLst>
          </p:cNvPr>
          <p:cNvCxnSpPr/>
          <p:nvPr/>
        </p:nvCxnSpPr>
        <p:spPr>
          <a:xfrm>
            <a:off x="72084" y="6361548"/>
            <a:ext cx="70061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25E9794-CB3A-49CD-8B74-F503C4F6FF85}"/>
              </a:ext>
            </a:extLst>
          </p:cNvPr>
          <p:cNvSpPr txBox="1"/>
          <p:nvPr/>
        </p:nvSpPr>
        <p:spPr>
          <a:xfrm>
            <a:off x="131030" y="9513617"/>
            <a:ext cx="6877956" cy="846386"/>
          </a:xfrm>
          <a:prstGeom prst="rect">
            <a:avLst/>
          </a:prstGeom>
          <a:noFill/>
        </p:spPr>
        <p:txBody>
          <a:bodyPr wrap="square" rtlCol="0">
            <a:spAutoFit/>
          </a:bodyPr>
          <a:lstStyle/>
          <a:p>
            <a:r>
              <a:rPr lang="en-US" altLang="ja-JP" sz="1100" b="1" dirty="0">
                <a:latin typeface="+mn-ea"/>
              </a:rPr>
              <a:t>【</a:t>
            </a:r>
            <a:r>
              <a:rPr lang="ja-JP" altLang="en-US" sz="1100" b="1" dirty="0">
                <a:latin typeface="+mn-ea"/>
              </a:rPr>
              <a:t>個人情報の取扱いについて</a:t>
            </a:r>
            <a:r>
              <a:rPr lang="en-US" altLang="ja-JP" sz="1100" b="1" dirty="0">
                <a:latin typeface="+mn-ea"/>
              </a:rPr>
              <a:t>】</a:t>
            </a:r>
          </a:p>
          <a:p>
            <a:r>
              <a:rPr lang="ja-JP" altLang="ja-JP" sz="1100" b="1" kern="100" dirty="0">
                <a:latin typeface="+mn-ea"/>
                <a:cs typeface="Times New Roman" panose="02020603050405020304" pitchFamily="18" charset="0"/>
              </a:rPr>
              <a:t>取得した個人情報は</a:t>
            </a:r>
            <a:r>
              <a:rPr lang="ja-JP" altLang="en-US" sz="1100" b="1" kern="100" dirty="0">
                <a:latin typeface="+mn-ea"/>
                <a:cs typeface="Times New Roman" panose="02020603050405020304" pitchFamily="18" charset="0"/>
              </a:rPr>
              <a:t>，</a:t>
            </a:r>
            <a:r>
              <a:rPr lang="ja-JP" altLang="ja-JP" sz="1100" b="1" kern="100" dirty="0">
                <a:latin typeface="+mn-ea"/>
                <a:cs typeface="Times New Roman" panose="02020603050405020304" pitchFamily="18" charset="0"/>
              </a:rPr>
              <a:t>「本</a:t>
            </a:r>
            <a:r>
              <a:rPr lang="ja-JP" altLang="en-US" sz="1100" b="1" kern="100" dirty="0">
                <a:latin typeface="+mn-ea"/>
                <a:cs typeface="Times New Roman" panose="02020603050405020304" pitchFamily="18" charset="0"/>
              </a:rPr>
              <a:t>セミナー</a:t>
            </a:r>
            <a:r>
              <a:rPr lang="ja-JP" altLang="ja-JP" sz="1100" b="1" kern="100" dirty="0">
                <a:latin typeface="+mn-ea"/>
                <a:cs typeface="Times New Roman" panose="02020603050405020304" pitchFamily="18" charset="0"/>
              </a:rPr>
              <a:t>に係る諸業務」のため</a:t>
            </a:r>
            <a:r>
              <a:rPr lang="ja-JP" altLang="en-US" sz="1100" b="1" kern="100" dirty="0">
                <a:latin typeface="+mn-ea"/>
                <a:cs typeface="Times New Roman" panose="02020603050405020304" pitchFamily="18" charset="0"/>
              </a:rPr>
              <a:t>，公益財団法人くまもと産業支援財団で利用・</a:t>
            </a:r>
            <a:r>
              <a:rPr lang="ja-JP" altLang="ja-JP" sz="1100" b="1" kern="100" dirty="0">
                <a:latin typeface="+mn-ea"/>
                <a:cs typeface="Times New Roman" panose="02020603050405020304" pitchFamily="18" charset="0"/>
              </a:rPr>
              <a:t>保管いたします。</a:t>
            </a:r>
            <a:endParaRPr lang="en-US" altLang="ja-JP" sz="800" b="1" kern="100" dirty="0">
              <a:latin typeface="+mn-ea"/>
              <a:cs typeface="Times New Roman" panose="02020603050405020304" pitchFamily="18" charset="0"/>
            </a:endParaRPr>
          </a:p>
          <a:p>
            <a:r>
              <a:rPr lang="ja-JP" altLang="en-US" sz="1260" b="1" dirty="0">
                <a:latin typeface="+mn-ea"/>
              </a:rPr>
              <a:t>　</a:t>
            </a:r>
            <a:r>
              <a:rPr lang="ja-JP" altLang="en-US" sz="1600" b="1" dirty="0">
                <a:latin typeface="+mn-ea"/>
              </a:rPr>
              <a:t>　□　同意する</a:t>
            </a:r>
            <a:r>
              <a:rPr lang="ja-JP" altLang="en-US" sz="1050" b="1" dirty="0">
                <a:latin typeface="+mn-ea"/>
              </a:rPr>
              <a:t>（上記事項に同意して申し込む（左側のボックスにチェックを入れてください））</a:t>
            </a:r>
            <a:r>
              <a:rPr lang="ja-JP" altLang="en-US" sz="1050" b="1" kern="100" dirty="0">
                <a:latin typeface="+mn-ea"/>
                <a:cs typeface="Times New Roman" panose="02020603050405020304" pitchFamily="18" charset="0"/>
              </a:rPr>
              <a:t>　</a:t>
            </a:r>
            <a:r>
              <a:rPr lang="ja-JP" altLang="en-US" sz="1050" b="1"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b="1" kern="100" dirty="0">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21" name="表 14">
            <a:extLst>
              <a:ext uri="{FF2B5EF4-FFF2-40B4-BE49-F238E27FC236}">
                <a16:creationId xmlns:a16="http://schemas.microsoft.com/office/drawing/2014/main" id="{CAFCA248-9F7C-4A94-8F2E-D72F02BD00BE}"/>
              </a:ext>
            </a:extLst>
          </p:cNvPr>
          <p:cNvGraphicFramePr>
            <a:graphicFrameLocks noGrp="1"/>
          </p:cNvGraphicFramePr>
          <p:nvPr>
            <p:extLst>
              <p:ext uri="{D42A27DB-BD31-4B8C-83A1-F6EECF244321}">
                <p14:modId xmlns:p14="http://schemas.microsoft.com/office/powerpoint/2010/main" val="2061316447"/>
              </p:ext>
            </p:extLst>
          </p:nvPr>
        </p:nvGraphicFramePr>
        <p:xfrm>
          <a:off x="231270" y="7289217"/>
          <a:ext cx="6736772" cy="2179774"/>
        </p:xfrm>
        <a:graphic>
          <a:graphicData uri="http://schemas.openxmlformats.org/drawingml/2006/table">
            <a:tbl>
              <a:tblPr firstRow="1" bandRow="1">
                <a:tableStyleId>{5940675A-B579-460E-94D1-54222C63F5DA}</a:tableStyleId>
              </a:tblPr>
              <a:tblGrid>
                <a:gridCol w="2566521">
                  <a:extLst>
                    <a:ext uri="{9D8B030D-6E8A-4147-A177-3AD203B41FA5}">
                      <a16:colId xmlns:a16="http://schemas.microsoft.com/office/drawing/2014/main" val="2602200499"/>
                    </a:ext>
                  </a:extLst>
                </a:gridCol>
                <a:gridCol w="4170251">
                  <a:extLst>
                    <a:ext uri="{9D8B030D-6E8A-4147-A177-3AD203B41FA5}">
                      <a16:colId xmlns:a16="http://schemas.microsoft.com/office/drawing/2014/main" val="3654822478"/>
                    </a:ext>
                  </a:extLst>
                </a:gridCol>
              </a:tblGrid>
              <a:tr h="337304">
                <a:tc>
                  <a:txBody>
                    <a:bodyPr/>
                    <a:lstStyle/>
                    <a:p>
                      <a:pPr algn="l"/>
                      <a:r>
                        <a:rPr kumimoji="1" lang="ja-JP" altLang="en-US" sz="1050" b="1" dirty="0">
                          <a:latin typeface="Meiryo UI" panose="020B0604030504040204" pitchFamily="50" charset="-128"/>
                          <a:ea typeface="Meiryo UI" panose="020B0604030504040204" pitchFamily="50" charset="-128"/>
                        </a:rPr>
                        <a:t>団体・企業名</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6943312"/>
                  </a:ext>
                </a:extLst>
              </a:tr>
              <a:tr h="5330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1" dirty="0">
                          <a:latin typeface="Meiryo UI" panose="020B0604030504040204" pitchFamily="50" charset="-128"/>
                          <a:ea typeface="Meiryo UI" panose="020B0604030504040204" pitchFamily="50" charset="-128"/>
                        </a:rPr>
                        <a:t>役職　及び　参加者氏名</a:t>
                      </a:r>
                      <a:endParaRPr kumimoji="1" lang="en-US" altLang="ja-JP" sz="1050" b="1"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dirty="0">
                          <a:latin typeface="Meiryo UI" panose="020B0604030504040204" pitchFamily="50" charset="-128"/>
                          <a:ea typeface="Meiryo UI" panose="020B0604030504040204" pitchFamily="50" charset="-128"/>
                        </a:rPr>
                        <a:t>（複数名おられる場合についても参加希望の方のお名前を全員分ご記入ください</a:t>
                      </a:r>
                      <a:r>
                        <a:rPr kumimoji="1" lang="ja-JP" altLang="en-US" sz="1050" b="1" dirty="0">
                          <a:latin typeface="Meiryo UI" panose="020B0604030504040204" pitchFamily="50" charset="-128"/>
                          <a:ea typeface="Meiryo UI" panose="020B0604030504040204" pitchFamily="50" charset="-128"/>
                        </a:rPr>
                        <a:t>）</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75160916"/>
                  </a:ext>
                </a:extLst>
              </a:tr>
              <a:tr h="338139">
                <a:tc>
                  <a:txBody>
                    <a:bodyPr/>
                    <a:lstStyle/>
                    <a:p>
                      <a:pPr algn="l"/>
                      <a:r>
                        <a:rPr kumimoji="1" lang="ja-JP" altLang="en-US" sz="1050" b="1" dirty="0">
                          <a:latin typeface="Meiryo UI" panose="020B0604030504040204" pitchFamily="50" charset="-128"/>
                          <a:ea typeface="Meiryo UI" panose="020B0604030504040204" pitchFamily="50" charset="-128"/>
                        </a:rPr>
                        <a:t>住所</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95549844"/>
                  </a:ext>
                </a:extLst>
              </a:tr>
              <a:tr h="326059">
                <a:tc>
                  <a:txBody>
                    <a:bodyPr/>
                    <a:lstStyle/>
                    <a:p>
                      <a:pPr algn="l"/>
                      <a:r>
                        <a:rPr kumimoji="1" lang="ja-JP" altLang="en-US" sz="1050" b="1" dirty="0">
                          <a:latin typeface="Meiryo UI" panose="020B0604030504040204" pitchFamily="50" charset="-128"/>
                          <a:ea typeface="Meiryo UI" panose="020B0604030504040204" pitchFamily="50" charset="-128"/>
                        </a:rPr>
                        <a:t>連絡先電話番号</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35065113"/>
                  </a:ext>
                </a:extLst>
              </a:tr>
              <a:tr h="314816">
                <a:tc>
                  <a:txBody>
                    <a:bodyPr/>
                    <a:lstStyle/>
                    <a:p>
                      <a:pPr algn="l"/>
                      <a:r>
                        <a:rPr kumimoji="1" lang="ja-JP" altLang="en-US" sz="1050" b="1" dirty="0">
                          <a:latin typeface="Meiryo UI" panose="020B0604030504040204" pitchFamily="50" charset="-128"/>
                          <a:ea typeface="Meiryo UI" panose="020B0604030504040204" pitchFamily="50" charset="-128"/>
                        </a:rPr>
                        <a:t>連絡先メールアドレス</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16537661"/>
                  </a:ext>
                </a:extLst>
              </a:tr>
              <a:tr h="314816">
                <a:tc>
                  <a:txBody>
                    <a:bodyPr/>
                    <a:lstStyle/>
                    <a:p>
                      <a:pPr algn="l"/>
                      <a:r>
                        <a:rPr kumimoji="1" lang="ja-JP" altLang="en-US" sz="1050" b="1" dirty="0">
                          <a:latin typeface="Meiryo UI" panose="020B0604030504040204" pitchFamily="50" charset="-128"/>
                          <a:ea typeface="Meiryo UI" panose="020B0604030504040204" pitchFamily="50" charset="-128"/>
                        </a:rPr>
                        <a:t>参加（どちらかに○をつけてください）</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会場で参加　　　　　　　オンライン参加</a:t>
                      </a:r>
                    </a:p>
                  </a:txBody>
                  <a:tcPr/>
                </a:tc>
                <a:extLst>
                  <a:ext uri="{0D108BD9-81ED-4DB2-BD59-A6C34878D82A}">
                    <a16:rowId xmlns:a16="http://schemas.microsoft.com/office/drawing/2014/main" val="3830171148"/>
                  </a:ext>
                </a:extLst>
              </a:tr>
            </a:tbl>
          </a:graphicData>
        </a:graphic>
      </p:graphicFrame>
      <p:sp>
        <p:nvSpPr>
          <p:cNvPr id="9" name="テキスト ボックス 8">
            <a:extLst>
              <a:ext uri="{FF2B5EF4-FFF2-40B4-BE49-F238E27FC236}">
                <a16:creationId xmlns:a16="http://schemas.microsoft.com/office/drawing/2014/main" id="{434EDE9C-E9FF-FCFC-4351-2F1AF8E9A161}"/>
              </a:ext>
            </a:extLst>
          </p:cNvPr>
          <p:cNvSpPr txBox="1"/>
          <p:nvPr/>
        </p:nvSpPr>
        <p:spPr>
          <a:xfrm>
            <a:off x="1" y="13029"/>
            <a:ext cx="7199312" cy="1200329"/>
          </a:xfrm>
          <a:prstGeom prst="rect">
            <a:avLst/>
          </a:prstGeom>
          <a:noFill/>
        </p:spPr>
        <p:txBody>
          <a:bodyPr wrap="square" rtlCol="0">
            <a:spAutoFit/>
          </a:bodyPr>
          <a:lstStyle/>
          <a:p>
            <a:pPr algn="ctr"/>
            <a:r>
              <a:rPr kumimoji="1" lang="ja-JP" altLang="en-US" sz="1600" b="1" dirty="0">
                <a:solidFill>
                  <a:srgbClr val="3333FF"/>
                </a:solidFill>
                <a:latin typeface="Meiryo UI" panose="020B0604030504040204" pitchFamily="50" charset="-128"/>
                <a:ea typeface="Meiryo UI" panose="020B0604030504040204" pitchFamily="50" charset="-128"/>
              </a:rPr>
              <a:t>輸出セミナー「フランスの</a:t>
            </a:r>
            <a:r>
              <a:rPr lang="ja-JP" altLang="en-US" sz="1600" b="1" dirty="0">
                <a:solidFill>
                  <a:srgbClr val="3333FF"/>
                </a:solidFill>
                <a:latin typeface="Meiryo UI" panose="020B0604030504040204" pitchFamily="50" charset="-128"/>
                <a:ea typeface="Meiryo UI" panose="020B0604030504040204" pitchFamily="50" charset="-128"/>
              </a:rPr>
              <a:t>和食事情と</a:t>
            </a:r>
            <a:r>
              <a:rPr kumimoji="1" lang="ja-JP" altLang="en-US" sz="1600" b="1" dirty="0">
                <a:solidFill>
                  <a:srgbClr val="3333FF"/>
                </a:solidFill>
                <a:latin typeface="Meiryo UI" panose="020B0604030504040204" pitchFamily="50" charset="-128"/>
                <a:ea typeface="Meiryo UI" panose="020B0604030504040204" pitchFamily="50" charset="-128"/>
              </a:rPr>
              <a:t>フランスでの日本輸入食品の販売について」</a:t>
            </a:r>
            <a:endParaRPr kumimoji="1" lang="en-US" altLang="ja-JP" sz="1600" b="1" dirty="0">
              <a:solidFill>
                <a:srgbClr val="3333FF"/>
              </a:solidFill>
              <a:latin typeface="Meiryo UI" panose="020B0604030504040204" pitchFamily="50" charset="-128"/>
              <a:ea typeface="Meiryo UI" panose="020B0604030504040204" pitchFamily="50" charset="-128"/>
            </a:endParaRPr>
          </a:p>
          <a:p>
            <a:pPr algn="ctr"/>
            <a:r>
              <a:rPr kumimoji="1" lang="ja-JP" altLang="en-US" sz="2400" b="1" dirty="0">
                <a:solidFill>
                  <a:srgbClr val="3333FF"/>
                </a:solidFill>
                <a:latin typeface="Meiryo UI" panose="020B0604030504040204" pitchFamily="50" charset="-128"/>
                <a:ea typeface="Meiryo UI" panose="020B0604030504040204" pitchFamily="50" charset="-128"/>
              </a:rPr>
              <a:t>参加申込書（参加無料）</a:t>
            </a:r>
            <a:endParaRPr kumimoji="1" lang="en-US" altLang="ja-JP" sz="2400" b="1" dirty="0">
              <a:solidFill>
                <a:srgbClr val="3333FF"/>
              </a:solidFill>
              <a:latin typeface="Meiryo UI" panose="020B0604030504040204" pitchFamily="50" charset="-128"/>
              <a:ea typeface="Meiryo UI" panose="020B0604030504040204" pitchFamily="50" charset="-128"/>
            </a:endParaRPr>
          </a:p>
          <a:p>
            <a:pPr algn="ctr"/>
            <a:r>
              <a:rPr lang="ja-JP" altLang="en-US" sz="1600" b="1" dirty="0">
                <a:solidFill>
                  <a:srgbClr val="3333FF"/>
                </a:solidFill>
                <a:latin typeface="Meiryo UI" panose="020B0604030504040204" pitchFamily="50" charset="-128"/>
                <a:ea typeface="Meiryo UI" panose="020B0604030504040204" pitchFamily="50" charset="-128"/>
              </a:rPr>
              <a:t>１</a:t>
            </a:r>
            <a:r>
              <a:rPr kumimoji="1" lang="ja-JP" altLang="en-US" sz="1600" b="1" dirty="0">
                <a:solidFill>
                  <a:srgbClr val="3333FF"/>
                </a:solidFill>
                <a:latin typeface="Meiryo UI" panose="020B0604030504040204" pitchFamily="50" charset="-128"/>
                <a:ea typeface="Meiryo UI" panose="020B0604030504040204" pitchFamily="50" charset="-128"/>
              </a:rPr>
              <a:t>月２７日（金）</a:t>
            </a:r>
            <a:r>
              <a:rPr kumimoji="1" lang="en-US" altLang="ja-JP" sz="1600" b="1" dirty="0">
                <a:solidFill>
                  <a:srgbClr val="3333FF"/>
                </a:solidFill>
                <a:latin typeface="Meiryo UI" panose="020B0604030504040204" pitchFamily="50" charset="-128"/>
                <a:ea typeface="Meiryo UI" panose="020B0604030504040204" pitchFamily="50" charset="-128"/>
              </a:rPr>
              <a:t>1</a:t>
            </a:r>
            <a:r>
              <a:rPr lang="ja-JP" altLang="en-US" sz="1600" b="1" dirty="0">
                <a:solidFill>
                  <a:srgbClr val="3333FF"/>
                </a:solidFill>
                <a:latin typeface="Meiryo UI" panose="020B0604030504040204" pitchFamily="50" charset="-128"/>
                <a:ea typeface="Meiryo UI" panose="020B0604030504040204" pitchFamily="50" charset="-128"/>
              </a:rPr>
              <a:t>５</a:t>
            </a:r>
            <a:r>
              <a:rPr kumimoji="1" lang="ja-JP" altLang="en-US" sz="1600" b="1" dirty="0">
                <a:solidFill>
                  <a:srgbClr val="3333FF"/>
                </a:solidFill>
                <a:latin typeface="Meiryo UI" panose="020B0604030504040204" pitchFamily="50" charset="-128"/>
                <a:ea typeface="Meiryo UI" panose="020B0604030504040204" pitchFamily="50" charset="-128"/>
              </a:rPr>
              <a:t>：</a:t>
            </a:r>
            <a:r>
              <a:rPr kumimoji="1" lang="en-US" altLang="ja-JP" sz="1600" b="1" dirty="0">
                <a:solidFill>
                  <a:srgbClr val="3333FF"/>
                </a:solidFill>
                <a:latin typeface="Meiryo UI" panose="020B0604030504040204" pitchFamily="50" charset="-128"/>
                <a:ea typeface="Meiryo UI" panose="020B0604030504040204" pitchFamily="50" charset="-128"/>
              </a:rPr>
              <a:t>00</a:t>
            </a:r>
            <a:r>
              <a:rPr kumimoji="1" lang="ja-JP" altLang="en-US" sz="1600" b="1" dirty="0">
                <a:solidFill>
                  <a:srgbClr val="3333FF"/>
                </a:solidFill>
                <a:latin typeface="Meiryo UI" panose="020B0604030504040204" pitchFamily="50" charset="-128"/>
                <a:ea typeface="Meiryo UI" panose="020B0604030504040204" pitchFamily="50" charset="-128"/>
              </a:rPr>
              <a:t>～１７：００　</a:t>
            </a:r>
            <a:r>
              <a:rPr lang="ja-JP" altLang="en-US" sz="1600" b="1" dirty="0">
                <a:solidFill>
                  <a:srgbClr val="3333FF"/>
                </a:solidFill>
                <a:latin typeface="Meiryo UI" panose="020B0604030504040204" pitchFamily="50" charset="-128"/>
                <a:ea typeface="Meiryo UI" panose="020B0604030504040204" pitchFamily="50" charset="-128"/>
              </a:rPr>
              <a:t>桜の馬場城彩苑　多目的交流施設</a:t>
            </a:r>
            <a:endParaRPr lang="en-US" altLang="ja-JP" sz="1600" b="1" dirty="0">
              <a:solidFill>
                <a:srgbClr val="3333FF"/>
              </a:solidFill>
              <a:latin typeface="Meiryo UI" panose="020B0604030504040204" pitchFamily="50" charset="-128"/>
              <a:ea typeface="Meiryo UI" panose="020B0604030504040204" pitchFamily="50" charset="-128"/>
            </a:endParaRPr>
          </a:p>
          <a:p>
            <a:pPr algn="ctr"/>
            <a:r>
              <a:rPr kumimoji="1" lang="ja-JP" altLang="en-US" sz="1600" b="1" dirty="0">
                <a:solidFill>
                  <a:srgbClr val="3333FF"/>
                </a:solidFill>
                <a:latin typeface="Meiryo UI" panose="020B0604030504040204" pitchFamily="50" charset="-128"/>
                <a:ea typeface="Meiryo UI" panose="020B0604030504040204" pitchFamily="50" charset="-128"/>
              </a:rPr>
              <a:t>　　　　　　　　　　　　　　　　　　　　　　　　　　　（城彩苑総合観光案内所２階）</a:t>
            </a:r>
            <a:endParaRPr kumimoji="1" lang="en-US" altLang="ja-JP" sz="1600" b="1" dirty="0">
              <a:solidFill>
                <a:srgbClr val="3333FF"/>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41C8731-B93C-300F-DDCD-8252D5A4812E}"/>
              </a:ext>
            </a:extLst>
          </p:cNvPr>
          <p:cNvSpPr txBox="1"/>
          <p:nvPr/>
        </p:nvSpPr>
        <p:spPr>
          <a:xfrm>
            <a:off x="49191" y="1189305"/>
            <a:ext cx="7121950" cy="5112000"/>
          </a:xfrm>
          <a:prstGeom prst="rect">
            <a:avLst/>
          </a:prstGeom>
          <a:noFill/>
          <a:ln w="19050">
            <a:solidFill>
              <a:srgbClr val="333399"/>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■第一部　</a:t>
            </a:r>
            <a:r>
              <a:rPr lang="en-US" altLang="ja-JP" sz="1050" dirty="0">
                <a:latin typeface="Meiryo UI" panose="020B0604030504040204" pitchFamily="50" charset="-128"/>
                <a:ea typeface="Meiryo UI" panose="020B0604030504040204" pitchFamily="50" charset="-128"/>
              </a:rPr>
              <a:t>15</a:t>
            </a:r>
            <a:r>
              <a:rPr kumimoji="1"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40</a:t>
            </a:r>
          </a:p>
          <a:p>
            <a:r>
              <a:rPr kumimoji="1" lang="ja-JP" altLang="en-US" sz="1050" dirty="0">
                <a:latin typeface="Meiryo UI" panose="020B0604030504040204" pitchFamily="50" charset="-128"/>
                <a:ea typeface="Meiryo UI" panose="020B0604030504040204" pitchFamily="50" charset="-128"/>
              </a:rPr>
              <a:t>　フランスの</a:t>
            </a:r>
            <a:r>
              <a:rPr lang="ja-JP" altLang="en-US" sz="1050" dirty="0">
                <a:latin typeface="Meiryo UI" panose="020B0604030504040204" pitchFamily="50" charset="-128"/>
                <a:ea typeface="Meiryo UI" panose="020B0604030504040204" pitchFamily="50" charset="-128"/>
              </a:rPr>
              <a:t>和食事情・・・・なぜ、日本食がこれほどまでにブームになるのか？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株式会社ワインと文化社　代表取締役　　　　　　　　　　　　　南谷　桂子氏</a:t>
            </a:r>
            <a:endParaRPr kumimoji="1" lang="en-US" altLang="ja-JP" sz="1050" dirty="0">
              <a:latin typeface="Meiryo UI" panose="020B0604030504040204" pitchFamily="50" charset="-128"/>
              <a:ea typeface="Meiryo UI" panose="020B0604030504040204" pitchFamily="50" charset="-128"/>
            </a:endParaRPr>
          </a:p>
          <a:p>
            <a:endParaRPr kumimoji="1" lang="en-US" altLang="zh-TW"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芳醇なワインからパリっと香ばしいバゲットパンまで、名実ともにグルメ大国を誇るフランス。しかし、</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そんなフランスで今、和食に対する関心が高まっている。</a:t>
            </a:r>
          </a:p>
          <a:p>
            <a:r>
              <a:rPr kumimoji="1" lang="ja-JP" altLang="en-US" sz="1050" dirty="0">
                <a:latin typeface="Meiryo UI" panose="020B0604030504040204" pitchFamily="50" charset="-128"/>
                <a:ea typeface="Meiryo UI" panose="020B0604030504040204" pitchFamily="50" charset="-128"/>
              </a:rPr>
              <a:t>　　　　　かつてのスシ・サシミからオニギリ・モチといった</a:t>
            </a:r>
            <a:r>
              <a:rPr kumimoji="1" lang="en-US" altLang="ja-JP" sz="1050" dirty="0">
                <a:latin typeface="Meiryo UI" panose="020B0604030504040204" pitchFamily="50" charset="-128"/>
                <a:ea typeface="Meiryo UI" panose="020B0604030504040204" pitchFamily="50" charset="-128"/>
              </a:rPr>
              <a:t>B</a:t>
            </a:r>
            <a:r>
              <a:rPr kumimoji="1" lang="ja-JP" altLang="en-US" sz="1050" dirty="0">
                <a:latin typeface="Meiryo UI" panose="020B0604030504040204" pitchFamily="50" charset="-128"/>
                <a:ea typeface="Meiryo UI" panose="020B0604030504040204" pitchFamily="50" charset="-128"/>
              </a:rPr>
              <a:t>級グルメに至るまで、幅広い料理がフランス人の食卓をかざる。その背景には</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一体何があるのか</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なぜ、これほどまでに和食はフランス人を魅了するのか</a:t>
            </a:r>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そんな社会の変化に徹底的にせまってみる。</a:t>
            </a:r>
          </a:p>
          <a:p>
            <a:pPr marL="0" marR="0" lvl="0" indent="0" algn="l" defTabSz="942472"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4247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講師紹介　　総合商社のパリ駐在員を経て　”フランスの食事情”　に関心を持ち始めたことをきっかけに、フリーの食ジャーナリストとし</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42472"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て独立。川上から川下まで食の現場を徹底的に取材。その功績が認められ、</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年フランス政府より仏農事功労章</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42472"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を授与される。</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ツ星シェフから市井のビストロに至るまで ”食が社会に与える影響” に関心を寄せる。</a:t>
            </a:r>
          </a:p>
          <a:p>
            <a:pPr marL="0" marR="0" lvl="0" indent="0" algn="l" defTabSz="94247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現在はパリ在住、</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NPO Les Petites </a:t>
            </a:r>
            <a:r>
              <a:rPr kumimoji="1" lang="en-US" altLang="ja-JP" sz="10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Cantines</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Paris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パリの小さな食堂</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に参画しながら食を通じて地域コミュニ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42472"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ティーの再生に取り組んでいる。</a:t>
            </a:r>
          </a:p>
          <a:p>
            <a:endParaRPr kumimoji="1"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■第二部　</a:t>
            </a:r>
            <a:r>
              <a:rPr kumimoji="1" lang="en-US" altLang="ja-JP" sz="1050" dirty="0">
                <a:latin typeface="Meiryo UI" panose="020B0604030504040204" pitchFamily="50" charset="-128"/>
                <a:ea typeface="Meiryo UI" panose="020B0604030504040204" pitchFamily="50" charset="-128"/>
              </a:rPr>
              <a:t>1</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45</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16</a:t>
            </a:r>
            <a:r>
              <a:rPr kumimoji="1"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15</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フランスにおける日本食品の販売について</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熊本県 観光戦略部 観光交流政策課 国際交流員　　　　　バルモラン・ダビット氏</a:t>
            </a:r>
            <a:endParaRPr kumimoji="1" lang="en-US" altLang="ja-JP" sz="1050" dirty="0">
              <a:latin typeface="Meiryo UI" panose="020B0604030504040204" pitchFamily="50" charset="-128"/>
              <a:ea typeface="Meiryo UI" panose="020B0604030504040204" pitchFamily="50" charset="-128"/>
            </a:endParaRPr>
          </a:p>
          <a:p>
            <a:endParaRPr kumimoji="1" lang="en-US" altLang="zh-TW"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フランスではどのような商品が人気か、どのような環境でどのような人に販売するか、フランス人の</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目線で輸入品（日本食品）のどこが魅力的か、という質問について説明する。これまでの経験を生かして、日本の常識からに</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抜け出し、フランスについて理解できるように</a:t>
            </a:r>
            <a:r>
              <a:rPr lang="ja-JP" altLang="en-US"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食品を輸出する際の諸注意について解説する。</a:t>
            </a:r>
            <a:endParaRPr kumimoji="1" lang="en-US" altLang="ja-JP" sz="105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講師紹介　　フランス トゥール大学で学位取得、ノルマンディー州商工会議所ビジネススクールで国際ビジネスを学び、</a:t>
            </a:r>
            <a:r>
              <a:rPr lang="ja-JP" altLang="en-US" sz="1050" dirty="0">
                <a:latin typeface="Meiryo UI" panose="020B0604030504040204" pitchFamily="50" charset="-128"/>
                <a:ea typeface="Meiryo UI" panose="020B0604030504040204" pitchFamily="50" charset="-128"/>
              </a:rPr>
              <a:t>日本</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及び米国への留学経験を持つ。</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前職は、パリの</a:t>
            </a:r>
            <a:r>
              <a:rPr kumimoji="1" lang="en-US" altLang="ja-JP" sz="1050" dirty="0">
                <a:latin typeface="Meiryo UI" panose="020B0604030504040204" pitchFamily="50" charset="-128"/>
                <a:ea typeface="Meiryo UI" panose="020B0604030504040204" pitchFamily="50" charset="-128"/>
              </a:rPr>
              <a:t>UMAMI</a:t>
            </a:r>
            <a:r>
              <a:rPr kumimoji="1" lang="ja-JP" altLang="en-US" sz="1050" dirty="0">
                <a:latin typeface="Meiryo UI" panose="020B0604030504040204" pitchFamily="50" charset="-128"/>
                <a:ea typeface="Meiryo UI" panose="020B0604030504040204" pitchFamily="50" charset="-128"/>
              </a:rPr>
              <a:t>の営業責任者として日の食品をフランス及びヨーロッパの顧客への販売に携わっていた。</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現在は、熊本県観光交流政策課の国際交流員として、県内の外国人や企業の支援を</a:t>
            </a:r>
            <a:r>
              <a:rPr kumimoji="1" lang="ja-JP" altLang="en-US" sz="1050" dirty="0">
                <a:latin typeface="Meiryo UI" panose="020B0604030504040204" pitchFamily="50" charset="-128"/>
                <a:ea typeface="Meiryo UI" panose="020B0604030504040204" pitchFamily="50" charset="-128"/>
              </a:rPr>
              <a:t>行っている。</a:t>
            </a:r>
            <a:endParaRPr kumimoji="1" lang="en-US" altLang="ja-JP" sz="105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■第三部　</a:t>
            </a:r>
            <a:r>
              <a:rPr kumimoji="1" lang="en-US" altLang="ja-JP" sz="1050" dirty="0">
                <a:latin typeface="Meiryo UI" panose="020B0604030504040204" pitchFamily="50" charset="-128"/>
                <a:ea typeface="Meiryo UI" panose="020B0604030504040204" pitchFamily="50" charset="-128"/>
              </a:rPr>
              <a:t>16</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15~17:00</a:t>
            </a:r>
          </a:p>
          <a:p>
            <a:r>
              <a:rPr lang="ja-JP" altLang="en-US" sz="1050" dirty="0">
                <a:latin typeface="Meiryo UI" panose="020B0604030504040204" pitchFamily="50" charset="-128"/>
                <a:ea typeface="Meiryo UI" panose="020B0604030504040204" pitchFamily="50" charset="-128"/>
              </a:rPr>
              <a:t>　パネルディスカッション　モデレーター：九州地域バイオクラスター推進協議会　プロジェクトマネージャー　森下　惟一氏</a:t>
            </a:r>
            <a:endParaRPr lang="en-US" altLang="ja-JP" sz="105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フランスの食文化やフランスで日本食品を売るということについて、会場からの質問も受けながら、森下氏・南谷氏・ダビット氏</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に語り合っていただく。</a:t>
            </a:r>
          </a:p>
        </p:txBody>
      </p:sp>
      <p:pic>
        <p:nvPicPr>
          <p:cNvPr id="5" name="図 4">
            <a:extLst>
              <a:ext uri="{FF2B5EF4-FFF2-40B4-BE49-F238E27FC236}">
                <a16:creationId xmlns:a16="http://schemas.microsoft.com/office/drawing/2014/main" id="{A86E7DCB-FE03-70A7-72C0-80978846ED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99" t="14606" r="17028" b="14644"/>
          <a:stretch/>
        </p:blipFill>
        <p:spPr bwMode="auto">
          <a:xfrm>
            <a:off x="5961755" y="3363583"/>
            <a:ext cx="685687" cy="792722"/>
          </a:xfrm>
          <a:prstGeom prst="rect">
            <a:avLst/>
          </a:prstGeom>
          <a:ln>
            <a:noFill/>
          </a:ln>
          <a:extLst>
            <a:ext uri="{53640926-AAD7-44D8-BBD7-CCE9431645EC}">
              <a14:shadowObscured xmlns:a14="http://schemas.microsoft.com/office/drawing/2010/main"/>
            </a:ext>
          </a:extLst>
        </p:spPr>
      </p:pic>
      <p:pic>
        <p:nvPicPr>
          <p:cNvPr id="7" name="図 6">
            <a:extLst>
              <a:ext uri="{FF2B5EF4-FFF2-40B4-BE49-F238E27FC236}">
                <a16:creationId xmlns:a16="http://schemas.microsoft.com/office/drawing/2014/main" id="{B7FE2DBF-8BB8-46F8-10C8-5BAFC3DCD71C}"/>
              </a:ext>
            </a:extLst>
          </p:cNvPr>
          <p:cNvPicPr>
            <a:picLocks noChangeAspect="1"/>
          </p:cNvPicPr>
          <p:nvPr/>
        </p:nvPicPr>
        <p:blipFill>
          <a:blip r:embed="rId4"/>
          <a:stretch>
            <a:fillRect/>
          </a:stretch>
        </p:blipFill>
        <p:spPr>
          <a:xfrm>
            <a:off x="5961755" y="1231866"/>
            <a:ext cx="685686" cy="870714"/>
          </a:xfrm>
          <a:prstGeom prst="rect">
            <a:avLst/>
          </a:prstGeom>
        </p:spPr>
      </p:pic>
    </p:spTree>
    <p:extLst>
      <p:ext uri="{BB962C8B-B14F-4D97-AF65-F5344CB8AC3E}">
        <p14:creationId xmlns:p14="http://schemas.microsoft.com/office/powerpoint/2010/main" val="22299651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2215</TotalTime>
  <Words>760</Words>
  <Application>Microsoft Office PowerPoint</Application>
  <PresentationFormat>ユーザー設定</PresentationFormat>
  <Paragraphs>52</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高浜優</dc:creator>
  <cp:lastModifiedBy>shien09</cp:lastModifiedBy>
  <cp:revision>236</cp:revision>
  <cp:lastPrinted>2023-01-16T01:08:49Z</cp:lastPrinted>
  <dcterms:created xsi:type="dcterms:W3CDTF">2015-10-02T07:50:37Z</dcterms:created>
  <dcterms:modified xsi:type="dcterms:W3CDTF">2023-01-20T07:07:47Z</dcterms:modified>
</cp:coreProperties>
</file>