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7199313" cy="10439400"/>
  <p:notesSz cx="6797675" cy="9926638"/>
  <p:defaultTextStyle>
    <a:defPPr>
      <a:defRPr lang="ja-JP"/>
    </a:defPPr>
    <a:lvl1pPr marL="0" algn="l" defTabSz="942472" rtl="0" eaLnBrk="1" latinLnBrk="0" hangingPunct="1">
      <a:defRPr kumimoji="1" sz="1855" kern="1200">
        <a:solidFill>
          <a:schemeClr val="tx1"/>
        </a:solidFill>
        <a:latin typeface="+mn-lt"/>
        <a:ea typeface="+mn-ea"/>
        <a:cs typeface="+mn-cs"/>
      </a:defRPr>
    </a:lvl1pPr>
    <a:lvl2pPr marL="471236" algn="l" defTabSz="942472" rtl="0" eaLnBrk="1" latinLnBrk="0" hangingPunct="1">
      <a:defRPr kumimoji="1" sz="1855" kern="1200">
        <a:solidFill>
          <a:schemeClr val="tx1"/>
        </a:solidFill>
        <a:latin typeface="+mn-lt"/>
        <a:ea typeface="+mn-ea"/>
        <a:cs typeface="+mn-cs"/>
      </a:defRPr>
    </a:lvl2pPr>
    <a:lvl3pPr marL="942472" algn="l" defTabSz="942472" rtl="0" eaLnBrk="1" latinLnBrk="0" hangingPunct="1">
      <a:defRPr kumimoji="1" sz="1855" kern="1200">
        <a:solidFill>
          <a:schemeClr val="tx1"/>
        </a:solidFill>
        <a:latin typeface="+mn-lt"/>
        <a:ea typeface="+mn-ea"/>
        <a:cs typeface="+mn-cs"/>
      </a:defRPr>
    </a:lvl3pPr>
    <a:lvl4pPr marL="1413708" algn="l" defTabSz="942472" rtl="0" eaLnBrk="1" latinLnBrk="0" hangingPunct="1">
      <a:defRPr kumimoji="1" sz="1855" kern="1200">
        <a:solidFill>
          <a:schemeClr val="tx1"/>
        </a:solidFill>
        <a:latin typeface="+mn-lt"/>
        <a:ea typeface="+mn-ea"/>
        <a:cs typeface="+mn-cs"/>
      </a:defRPr>
    </a:lvl4pPr>
    <a:lvl5pPr marL="1884944" algn="l" defTabSz="942472" rtl="0" eaLnBrk="1" latinLnBrk="0" hangingPunct="1">
      <a:defRPr kumimoji="1" sz="1855" kern="1200">
        <a:solidFill>
          <a:schemeClr val="tx1"/>
        </a:solidFill>
        <a:latin typeface="+mn-lt"/>
        <a:ea typeface="+mn-ea"/>
        <a:cs typeface="+mn-cs"/>
      </a:defRPr>
    </a:lvl5pPr>
    <a:lvl6pPr marL="2356180" algn="l" defTabSz="942472" rtl="0" eaLnBrk="1" latinLnBrk="0" hangingPunct="1">
      <a:defRPr kumimoji="1" sz="1855" kern="1200">
        <a:solidFill>
          <a:schemeClr val="tx1"/>
        </a:solidFill>
        <a:latin typeface="+mn-lt"/>
        <a:ea typeface="+mn-ea"/>
        <a:cs typeface="+mn-cs"/>
      </a:defRPr>
    </a:lvl6pPr>
    <a:lvl7pPr marL="2827416" algn="l" defTabSz="942472" rtl="0" eaLnBrk="1" latinLnBrk="0" hangingPunct="1">
      <a:defRPr kumimoji="1" sz="1855" kern="1200">
        <a:solidFill>
          <a:schemeClr val="tx1"/>
        </a:solidFill>
        <a:latin typeface="+mn-lt"/>
        <a:ea typeface="+mn-ea"/>
        <a:cs typeface="+mn-cs"/>
      </a:defRPr>
    </a:lvl7pPr>
    <a:lvl8pPr marL="3298652" algn="l" defTabSz="942472" rtl="0" eaLnBrk="1" latinLnBrk="0" hangingPunct="1">
      <a:defRPr kumimoji="1" sz="1855" kern="1200">
        <a:solidFill>
          <a:schemeClr val="tx1"/>
        </a:solidFill>
        <a:latin typeface="+mn-lt"/>
        <a:ea typeface="+mn-ea"/>
        <a:cs typeface="+mn-cs"/>
      </a:defRPr>
    </a:lvl8pPr>
    <a:lvl9pPr marL="3769888" algn="l" defTabSz="942472" rtl="0" eaLnBrk="1" latinLnBrk="0" hangingPunct="1">
      <a:defRPr kumimoji="1" sz="185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3" userDrawn="1">
          <p15:clr>
            <a:srgbClr val="A4A3A4"/>
          </p15:clr>
        </p15:guide>
        <p15:guide id="2" pos="15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A139"/>
    <a:srgbClr val="83C687"/>
    <a:srgbClr val="CC00FF"/>
    <a:srgbClr val="FF0000"/>
    <a:srgbClr val="FF0066"/>
    <a:srgbClr val="FFFF66"/>
    <a:srgbClr val="D60093"/>
    <a:srgbClr val="66FF33"/>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4" autoAdjust="0"/>
    <p:restoredTop sz="94660"/>
  </p:normalViewPr>
  <p:slideViewPr>
    <p:cSldViewPr snapToGrid="0" showGuides="1">
      <p:cViewPr>
        <p:scale>
          <a:sx n="78" d="100"/>
          <a:sy n="78" d="100"/>
        </p:scale>
        <p:origin x="1506" y="-186"/>
      </p:cViewPr>
      <p:guideLst>
        <p:guide orient="horz" pos="2403"/>
        <p:guide pos="15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708486"/>
            <a:ext cx="6119416" cy="3634458"/>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5483102"/>
            <a:ext cx="5399485" cy="2520438"/>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92315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770852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55801"/>
            <a:ext cx="1552352"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555801"/>
            <a:ext cx="4567064"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38832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234595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602603"/>
            <a:ext cx="6209407" cy="4342500"/>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986185"/>
            <a:ext cx="6209407" cy="2283618"/>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54413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779007"/>
            <a:ext cx="3059708"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779007"/>
            <a:ext cx="3059708"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90232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55804"/>
            <a:ext cx="6209407"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559104"/>
            <a:ext cx="3045646" cy="125417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813281"/>
            <a:ext cx="304564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559104"/>
            <a:ext cx="3060646" cy="125417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813281"/>
            <a:ext cx="306064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785951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69022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85511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95960"/>
            <a:ext cx="2321966" cy="2435860"/>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503083"/>
            <a:ext cx="3644652" cy="7418740"/>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3131820"/>
            <a:ext cx="2321966" cy="5802084"/>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810527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95960"/>
            <a:ext cx="2321966" cy="2435860"/>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503083"/>
            <a:ext cx="3644652" cy="7418740"/>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495890" y="3131820"/>
            <a:ext cx="2321966" cy="5802084"/>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84664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55804"/>
            <a:ext cx="6209407"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779007"/>
            <a:ext cx="6209407"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9675780"/>
            <a:ext cx="1619845" cy="555801"/>
          </a:xfrm>
          <a:prstGeom prst="rect">
            <a:avLst/>
          </a:prstGeom>
        </p:spPr>
        <p:txBody>
          <a:bodyPr vert="horz" lIns="91440" tIns="45720" rIns="91440" bIns="45720" rtlCol="0" anchor="ctr"/>
          <a:lstStyle>
            <a:lvl1pPr algn="l">
              <a:defRPr sz="945">
                <a:solidFill>
                  <a:schemeClr val="tx1">
                    <a:tint val="75000"/>
                  </a:schemeClr>
                </a:solidFill>
              </a:defRPr>
            </a:lvl1pPr>
          </a:lstStyle>
          <a:p>
            <a:fld id="{CB179CF6-4018-4FE8-ACE5-1D9EA463A12B}" type="datetimeFigureOut">
              <a:rPr kumimoji="1" lang="ja-JP" altLang="en-US" smtClean="0"/>
              <a:t>2022/12/5</a:t>
            </a:fld>
            <a:endParaRPr kumimoji="1" lang="ja-JP" altLang="en-US"/>
          </a:p>
        </p:txBody>
      </p:sp>
      <p:sp>
        <p:nvSpPr>
          <p:cNvPr id="5" name="Footer Placeholder 4"/>
          <p:cNvSpPr>
            <a:spLocks noGrp="1"/>
          </p:cNvSpPr>
          <p:nvPr>
            <p:ph type="ftr" sz="quarter" idx="3"/>
          </p:nvPr>
        </p:nvSpPr>
        <p:spPr>
          <a:xfrm>
            <a:off x="2384773" y="9675780"/>
            <a:ext cx="2429768" cy="555801"/>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9675780"/>
            <a:ext cx="1619845" cy="555801"/>
          </a:xfrm>
          <a:prstGeom prst="rect">
            <a:avLst/>
          </a:prstGeom>
        </p:spPr>
        <p:txBody>
          <a:bodyPr vert="horz" lIns="91440" tIns="45720" rIns="91440" bIns="45720" rtlCol="0" anchor="ctr"/>
          <a:lstStyle>
            <a:lvl1pPr algn="r">
              <a:defRPr sz="945">
                <a:solidFill>
                  <a:schemeClr val="tx1">
                    <a:tint val="75000"/>
                  </a:schemeClr>
                </a:solidFill>
              </a:defRPr>
            </a:lvl1p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2444818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yushu-bio@kmt-ti.or.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3C66B8F-B1A4-455E-856B-D075FE87993B}"/>
              </a:ext>
            </a:extLst>
          </p:cNvPr>
          <p:cNvSpPr txBox="1"/>
          <p:nvPr/>
        </p:nvSpPr>
        <p:spPr>
          <a:xfrm>
            <a:off x="160678" y="4028953"/>
            <a:ext cx="6877956" cy="923330"/>
          </a:xfrm>
          <a:prstGeom prst="rect">
            <a:avLst/>
          </a:prstGeom>
          <a:noFill/>
        </p:spPr>
        <p:txBody>
          <a:bodyPr wrap="square" rtlCol="0">
            <a:spAutoFit/>
          </a:bodyPr>
          <a:lstStyle/>
          <a:p>
            <a:r>
              <a:rPr lang="ja-JP" altLang="en-US" sz="1800" b="1" u="sng" dirty="0">
                <a:latin typeface="Meiryo UI" panose="020B0604030504040204" pitchFamily="50" charset="-128"/>
                <a:ea typeface="Meiryo UI" panose="020B0604030504040204" pitchFamily="50" charset="-128"/>
              </a:rPr>
              <a:t>１２月２１日（木）午前中まで</a:t>
            </a:r>
            <a:r>
              <a:rPr lang="ja-JP" altLang="en-US" sz="1200" b="1" u="sng" dirty="0">
                <a:latin typeface="Meiryo UI" panose="020B0604030504040204" pitchFamily="50" charset="-128"/>
                <a:ea typeface="Meiryo UI" panose="020B0604030504040204" pitchFamily="50" charset="-128"/>
              </a:rPr>
              <a:t>に</a:t>
            </a:r>
            <a:r>
              <a:rPr lang="en-US" altLang="ja-JP" sz="1200" b="1" u="sng"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FAX</a:t>
            </a:r>
            <a:r>
              <a:rPr lang="ja-JP" altLang="en-US" sz="1200" b="1" dirty="0">
                <a:latin typeface="Meiryo UI" panose="020B0604030504040204" pitchFamily="50" charset="-128"/>
                <a:ea typeface="Meiryo UI" panose="020B0604030504040204" pitchFamily="50" charset="-128"/>
              </a:rPr>
              <a:t>またはメールでお申込みください。</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メールでお申し込みの場合は，以下の必要事項を記入し</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件名を「輸出セミナー申込」としてご送付ください。</a:t>
            </a:r>
            <a:endParaRPr lang="en-US" altLang="ja-JP" sz="1200" b="1"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E-mail</a:t>
            </a:r>
            <a:r>
              <a:rPr lang="ja-JP" altLang="en-US" sz="1200" b="1" dirty="0">
                <a:latin typeface="Meiryo UI" panose="020B0604030504040204" pitchFamily="50" charset="-128"/>
                <a:ea typeface="Meiryo UI" panose="020B0604030504040204" pitchFamily="50" charset="-128"/>
              </a:rPr>
              <a:t>：</a:t>
            </a:r>
            <a:r>
              <a:rPr lang="en-US" altLang="ja-JP" sz="1200" b="1" u="sng" dirty="0">
                <a:solidFill>
                  <a:srgbClr val="0070C0"/>
                </a:solidFill>
                <a:latin typeface="Meiryo UI" panose="020B0604030504040204" pitchFamily="50" charset="-128"/>
                <a:ea typeface="Meiryo UI" panose="020B0604030504040204" pitchFamily="50" charset="-128"/>
              </a:rPr>
              <a:t>k</a:t>
            </a:r>
            <a:r>
              <a:rPr lang="en-US" altLang="ja-JP" sz="1200" b="1" u="sng" dirty="0">
                <a:latin typeface="Meiryo UI" panose="020B0604030504040204" pitchFamily="50" charset="-128"/>
                <a:ea typeface="Meiryo UI" panose="020B0604030504040204" pitchFamily="50" charset="-128"/>
                <a:hlinkClick r:id="rId2"/>
              </a:rPr>
              <a:t>y</a:t>
            </a:r>
            <a:r>
              <a:rPr lang="en-US" altLang="ja-JP" sz="1200" b="1" dirty="0">
                <a:latin typeface="Meiryo UI" panose="020B0604030504040204" pitchFamily="50" charset="-128"/>
                <a:ea typeface="Meiryo UI" panose="020B0604030504040204" pitchFamily="50" charset="-128"/>
                <a:hlinkClick r:id="rId2"/>
              </a:rPr>
              <a:t>ushu-bio@kmt-ti.or.jp</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FAX</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096-286-3929</a:t>
            </a:r>
          </a:p>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食品の輸出等にご興味のある方のご参加をお待ちしております。</a:t>
            </a:r>
            <a:endParaRPr lang="en-US" altLang="ja-JP" sz="1200" b="1"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DD05CC2C-E13F-4435-B3C9-A2F380B15107}"/>
              </a:ext>
            </a:extLst>
          </p:cNvPr>
          <p:cNvCxnSpPr/>
          <p:nvPr/>
        </p:nvCxnSpPr>
        <p:spPr>
          <a:xfrm>
            <a:off x="72084" y="4035156"/>
            <a:ext cx="7006125"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D25E9794-CB3A-49CD-8B74-F503C4F6FF85}"/>
              </a:ext>
            </a:extLst>
          </p:cNvPr>
          <p:cNvSpPr txBox="1"/>
          <p:nvPr/>
        </p:nvSpPr>
        <p:spPr>
          <a:xfrm>
            <a:off x="131030" y="9513617"/>
            <a:ext cx="6877956" cy="846386"/>
          </a:xfrm>
          <a:prstGeom prst="rect">
            <a:avLst/>
          </a:prstGeom>
          <a:noFill/>
        </p:spPr>
        <p:txBody>
          <a:bodyPr wrap="square" rtlCol="0">
            <a:spAutoFit/>
          </a:bodyPr>
          <a:lstStyle/>
          <a:p>
            <a:r>
              <a:rPr lang="en-US" altLang="ja-JP" sz="1100" b="1" dirty="0">
                <a:latin typeface="+mn-ea"/>
              </a:rPr>
              <a:t>【</a:t>
            </a:r>
            <a:r>
              <a:rPr lang="ja-JP" altLang="en-US" sz="1100" b="1" dirty="0">
                <a:latin typeface="+mn-ea"/>
              </a:rPr>
              <a:t>個人情報の取扱いについて</a:t>
            </a:r>
            <a:r>
              <a:rPr lang="en-US" altLang="ja-JP" sz="1100" b="1" dirty="0">
                <a:latin typeface="+mn-ea"/>
              </a:rPr>
              <a:t>】</a:t>
            </a:r>
          </a:p>
          <a:p>
            <a:r>
              <a:rPr lang="ja-JP" altLang="ja-JP" sz="1100" b="1" kern="100" dirty="0">
                <a:latin typeface="+mn-ea"/>
                <a:cs typeface="Times New Roman" panose="02020603050405020304" pitchFamily="18" charset="0"/>
              </a:rPr>
              <a:t>取得した個人情報は</a:t>
            </a:r>
            <a:r>
              <a:rPr lang="ja-JP" altLang="en-US" sz="1100" b="1" kern="100" dirty="0">
                <a:latin typeface="+mn-ea"/>
                <a:cs typeface="Times New Roman" panose="02020603050405020304" pitchFamily="18" charset="0"/>
              </a:rPr>
              <a:t>，</a:t>
            </a:r>
            <a:r>
              <a:rPr lang="ja-JP" altLang="ja-JP" sz="1100" b="1" kern="100" dirty="0">
                <a:latin typeface="+mn-ea"/>
                <a:cs typeface="Times New Roman" panose="02020603050405020304" pitchFamily="18" charset="0"/>
              </a:rPr>
              <a:t>「本</a:t>
            </a:r>
            <a:r>
              <a:rPr lang="ja-JP" altLang="en-US" sz="1100" b="1" kern="100" dirty="0">
                <a:latin typeface="+mn-ea"/>
                <a:cs typeface="Times New Roman" panose="02020603050405020304" pitchFamily="18" charset="0"/>
              </a:rPr>
              <a:t>セミナー</a:t>
            </a:r>
            <a:r>
              <a:rPr lang="ja-JP" altLang="ja-JP" sz="1100" b="1" kern="100" dirty="0">
                <a:latin typeface="+mn-ea"/>
                <a:cs typeface="Times New Roman" panose="02020603050405020304" pitchFamily="18" charset="0"/>
              </a:rPr>
              <a:t>に係る諸業務」のため</a:t>
            </a:r>
            <a:r>
              <a:rPr lang="ja-JP" altLang="en-US" sz="1100" b="1" kern="100" dirty="0">
                <a:latin typeface="+mn-ea"/>
                <a:cs typeface="Times New Roman" panose="02020603050405020304" pitchFamily="18" charset="0"/>
              </a:rPr>
              <a:t>，公益財団法人くまもと産業支援財団で利用・</a:t>
            </a:r>
            <a:r>
              <a:rPr lang="ja-JP" altLang="ja-JP" sz="1100" b="1" kern="100" dirty="0">
                <a:latin typeface="+mn-ea"/>
                <a:cs typeface="Times New Roman" panose="02020603050405020304" pitchFamily="18" charset="0"/>
              </a:rPr>
              <a:t>保管いたします。</a:t>
            </a:r>
            <a:endParaRPr lang="en-US" altLang="ja-JP" sz="800" b="1" kern="100" dirty="0">
              <a:latin typeface="+mn-ea"/>
              <a:cs typeface="Times New Roman" panose="02020603050405020304" pitchFamily="18" charset="0"/>
            </a:endParaRPr>
          </a:p>
          <a:p>
            <a:r>
              <a:rPr lang="ja-JP" altLang="en-US" sz="1260" b="1" dirty="0">
                <a:latin typeface="+mn-ea"/>
              </a:rPr>
              <a:t>　</a:t>
            </a:r>
            <a:r>
              <a:rPr lang="ja-JP" altLang="en-US" sz="1600" b="1" dirty="0">
                <a:latin typeface="+mn-ea"/>
              </a:rPr>
              <a:t>　□　同意する</a:t>
            </a:r>
            <a:r>
              <a:rPr lang="ja-JP" altLang="en-US" sz="1050" b="1" dirty="0">
                <a:latin typeface="+mn-ea"/>
              </a:rPr>
              <a:t>（上記事項に同意して申し込む（左側のボックスにチェックを入れてください））</a:t>
            </a:r>
            <a:r>
              <a:rPr lang="ja-JP" altLang="en-US" sz="1050" b="1" kern="100" dirty="0">
                <a:latin typeface="+mn-ea"/>
                <a:cs typeface="Times New Roman" panose="02020603050405020304" pitchFamily="18" charset="0"/>
              </a:rPr>
              <a:t>　</a:t>
            </a:r>
            <a:r>
              <a:rPr lang="ja-JP" altLang="en-US" sz="1050" b="1"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442808DC-2C9A-41C6-9DED-CE568AA12810}"/>
              </a:ext>
            </a:extLst>
          </p:cNvPr>
          <p:cNvSpPr/>
          <p:nvPr/>
        </p:nvSpPr>
        <p:spPr>
          <a:xfrm>
            <a:off x="382607" y="962619"/>
            <a:ext cx="6739344" cy="157574"/>
          </a:xfrm>
          <a:prstGeom prst="rect">
            <a:avLst/>
          </a:prstGeom>
          <a:gradFill flip="none" rotWithShape="1">
            <a:gsLst>
              <a:gs pos="0">
                <a:srgbClr val="3333FF"/>
              </a:gs>
              <a:gs pos="69000">
                <a:srgbClr val="33A139">
                  <a:tint val="44500"/>
                  <a:satMod val="160000"/>
                </a:srgbClr>
              </a:gs>
              <a:gs pos="100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en-US" altLang="ja-JP" sz="3200" b="1" dirty="0">
              <a:latin typeface="Meiryo UI" panose="020B0604030504040204" pitchFamily="50" charset="-128"/>
              <a:ea typeface="Meiryo UI" panose="020B0604030504040204" pitchFamily="50" charset="-128"/>
            </a:endParaRPr>
          </a:p>
        </p:txBody>
      </p:sp>
      <p:graphicFrame>
        <p:nvGraphicFramePr>
          <p:cNvPr id="21" name="表 14">
            <a:extLst>
              <a:ext uri="{FF2B5EF4-FFF2-40B4-BE49-F238E27FC236}">
                <a16:creationId xmlns:a16="http://schemas.microsoft.com/office/drawing/2014/main" id="{CAFCA248-9F7C-4A94-8F2E-D72F02BD00BE}"/>
              </a:ext>
            </a:extLst>
          </p:cNvPr>
          <p:cNvGraphicFramePr>
            <a:graphicFrameLocks noGrp="1"/>
          </p:cNvGraphicFramePr>
          <p:nvPr>
            <p:extLst>
              <p:ext uri="{D42A27DB-BD31-4B8C-83A1-F6EECF244321}">
                <p14:modId xmlns:p14="http://schemas.microsoft.com/office/powerpoint/2010/main" val="1280009492"/>
              </p:ext>
            </p:extLst>
          </p:nvPr>
        </p:nvGraphicFramePr>
        <p:xfrm>
          <a:off x="231270" y="4987487"/>
          <a:ext cx="6736772" cy="4524793"/>
        </p:xfrm>
        <a:graphic>
          <a:graphicData uri="http://schemas.openxmlformats.org/drawingml/2006/table">
            <a:tbl>
              <a:tblPr firstRow="1" bandRow="1">
                <a:tableStyleId>{5940675A-B579-460E-94D1-54222C63F5DA}</a:tableStyleId>
              </a:tblPr>
              <a:tblGrid>
                <a:gridCol w="2566521">
                  <a:extLst>
                    <a:ext uri="{9D8B030D-6E8A-4147-A177-3AD203B41FA5}">
                      <a16:colId xmlns:a16="http://schemas.microsoft.com/office/drawing/2014/main" val="2602200499"/>
                    </a:ext>
                  </a:extLst>
                </a:gridCol>
                <a:gridCol w="4170251">
                  <a:extLst>
                    <a:ext uri="{9D8B030D-6E8A-4147-A177-3AD203B41FA5}">
                      <a16:colId xmlns:a16="http://schemas.microsoft.com/office/drawing/2014/main" val="3654822478"/>
                    </a:ext>
                  </a:extLst>
                </a:gridCol>
              </a:tblGrid>
              <a:tr h="409993">
                <a:tc>
                  <a:txBody>
                    <a:bodyPr/>
                    <a:lstStyle/>
                    <a:p>
                      <a:pPr algn="l"/>
                      <a:r>
                        <a:rPr kumimoji="1" lang="ja-JP" altLang="en-US" sz="1050" b="1" dirty="0">
                          <a:latin typeface="Meiryo UI" panose="020B0604030504040204" pitchFamily="50" charset="-128"/>
                          <a:ea typeface="Meiryo UI" panose="020B0604030504040204" pitchFamily="50" charset="-128"/>
                        </a:rPr>
                        <a:t>■第一部　</a:t>
                      </a:r>
                      <a:r>
                        <a:rPr kumimoji="1" lang="en-US" altLang="ja-JP" sz="1050" b="1" dirty="0">
                          <a:latin typeface="Meiryo UI" panose="020B0604030504040204" pitchFamily="50" charset="-128"/>
                          <a:ea typeface="Meiryo UI" panose="020B0604030504040204" pitchFamily="50" charset="-128"/>
                        </a:rPr>
                        <a:t>13:00~14:45</a:t>
                      </a:r>
                    </a:p>
                    <a:p>
                      <a:pPr algn="l"/>
                      <a:r>
                        <a:rPr kumimoji="1" lang="ja-JP" altLang="en-US" sz="1050" b="1" dirty="0">
                          <a:latin typeface="Meiryo UI" panose="020B0604030504040204" pitchFamily="50" charset="-128"/>
                          <a:ea typeface="Meiryo UI" panose="020B0604030504040204" pitchFamily="50" charset="-128"/>
                        </a:rPr>
                        <a:t>輸出セミナー参加</a:t>
                      </a:r>
                      <a:endParaRPr kumimoji="1" lang="en-US" altLang="ja-JP" sz="1050" b="1" dirty="0">
                        <a:latin typeface="Meiryo UI" panose="020B0604030504040204" pitchFamily="50" charset="-128"/>
                        <a:ea typeface="Meiryo UI" panose="020B0604030504040204" pitchFamily="50" charset="-128"/>
                      </a:endParaRPr>
                    </a:p>
                  </a:txBody>
                  <a:tcPr/>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どちらかに〇をつけてください。　　　　</a:t>
                      </a:r>
                      <a:r>
                        <a:rPr kumimoji="1" lang="ja-JP" altLang="en-US" sz="1050" b="1" dirty="0">
                          <a:latin typeface="Meiryo UI" panose="020B0604030504040204" pitchFamily="50" charset="-128"/>
                          <a:ea typeface="Meiryo UI" panose="020B0604030504040204" pitchFamily="50" charset="-128"/>
                        </a:rPr>
                        <a:t>参加希望　　　　　　　希望しない</a:t>
                      </a:r>
                      <a:endParaRPr kumimoji="1" lang="en-US" altLang="ja-JP" sz="105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349839"/>
                  </a:ext>
                </a:extLst>
              </a:tr>
              <a:tr h="369666">
                <a:tc rowSpan="2">
                  <a:txBody>
                    <a:bodyPr/>
                    <a:lstStyle/>
                    <a:p>
                      <a:pPr algn="l"/>
                      <a:r>
                        <a:rPr kumimoji="1" lang="ja-JP" altLang="en-US" sz="1050" b="1" dirty="0">
                          <a:latin typeface="Meiryo UI" panose="020B0604030504040204" pitchFamily="50" charset="-128"/>
                          <a:ea typeface="Meiryo UI" panose="020B0604030504040204" pitchFamily="50" charset="-128"/>
                        </a:rPr>
                        <a:t>■第二部　</a:t>
                      </a:r>
                      <a:r>
                        <a:rPr kumimoji="1" lang="en-US" altLang="ja-JP" sz="1050" b="1" dirty="0">
                          <a:latin typeface="Meiryo UI" panose="020B0604030504040204" pitchFamily="50" charset="-128"/>
                          <a:ea typeface="Meiryo UI" panose="020B0604030504040204" pitchFamily="50" charset="-128"/>
                        </a:rPr>
                        <a:t>15:00</a:t>
                      </a:r>
                      <a:r>
                        <a:rPr kumimoji="1" lang="ja-JP" altLang="en-US" sz="1050" b="1"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17:00</a:t>
                      </a:r>
                    </a:p>
                    <a:p>
                      <a:pPr algn="l"/>
                      <a:r>
                        <a:rPr kumimoji="1" lang="ja-JP" altLang="en-US" sz="1050" b="1" dirty="0">
                          <a:latin typeface="Meiryo UI" panose="020B0604030504040204" pitchFamily="50" charset="-128"/>
                          <a:ea typeface="Meiryo UI" panose="020B0604030504040204" pitchFamily="50" charset="-128"/>
                        </a:rPr>
                        <a:t>個別相談会参加</a:t>
                      </a:r>
                      <a:endParaRPr kumimoji="1" lang="en-US" altLang="ja-JP" sz="1050" b="1" dirty="0">
                        <a:latin typeface="Meiryo UI" panose="020B0604030504040204" pitchFamily="50" charset="-128"/>
                        <a:ea typeface="Meiryo UI" panose="020B0604030504040204" pitchFamily="50" charset="-128"/>
                      </a:endParaRPr>
                    </a:p>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どちらかに〇をつけてください</a:t>
                      </a:r>
                      <a:endParaRPr kumimoji="1" lang="en-US" altLang="ja-JP" sz="1050" dirty="0">
                        <a:latin typeface="Meiryo UI" panose="020B0604030504040204" pitchFamily="50" charset="-128"/>
                        <a:ea typeface="Meiryo UI" panose="020B0604030504040204" pitchFamily="50" charset="-128"/>
                      </a:endParaRPr>
                    </a:p>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両方の希望も可能です</a:t>
                      </a:r>
                    </a:p>
                  </a:txBody>
                  <a:tcPr/>
                </a:tc>
                <a:tc>
                  <a:txBody>
                    <a:bodyPr/>
                    <a:lstStyle/>
                    <a:p>
                      <a:r>
                        <a:rPr kumimoji="1" lang="ja-JP" altLang="en-US" sz="1050" b="1" dirty="0">
                          <a:latin typeface="Meiryo UI" panose="020B0604030504040204" pitchFamily="50" charset="-128"/>
                          <a:ea typeface="Meiryo UI" panose="020B0604030504040204" pitchFamily="50" charset="-128"/>
                        </a:rPr>
                        <a:t>①鴻池運輸　西原氏</a:t>
                      </a:r>
                      <a:r>
                        <a:rPr kumimoji="1" lang="ja-JP" altLang="en-US" sz="105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参加希望　　　　　　　希望しない</a:t>
                      </a:r>
                      <a:endParaRPr kumimoji="1" lang="en-US" altLang="ja-JP" sz="105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26796136"/>
                  </a:ext>
                </a:extLst>
              </a:tr>
              <a:tr h="369666">
                <a:tc vMerge="1">
                  <a:txBody>
                    <a:bodyPr/>
                    <a:lstStyle/>
                    <a:p>
                      <a:endParaRPr kumimoji="1" lang="ja-JP" altLang="en-US"/>
                    </a:p>
                  </a:txBody>
                  <a:tcPr/>
                </a:tc>
                <a:tc>
                  <a:txBody>
                    <a:bodyPr/>
                    <a:lstStyle/>
                    <a:p>
                      <a:r>
                        <a:rPr kumimoji="1" lang="ja-JP" altLang="en-US" sz="1050" b="1" dirty="0">
                          <a:latin typeface="Meiryo UI" panose="020B0604030504040204" pitchFamily="50" charset="-128"/>
                          <a:ea typeface="Meiryo UI" panose="020B0604030504040204" pitchFamily="50" charset="-128"/>
                        </a:rPr>
                        <a:t>②日本公庫　藤崎氏</a:t>
                      </a:r>
                      <a:r>
                        <a:rPr kumimoji="1" lang="ja-JP" altLang="en-US" sz="105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参加希望　　　　　　　希望しない</a:t>
                      </a:r>
                      <a:endParaRPr kumimoji="1" lang="en-US" altLang="ja-JP" sz="105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42548280"/>
                  </a:ext>
                </a:extLst>
              </a:tr>
              <a:tr h="908104">
                <a:tc>
                  <a:txBody>
                    <a:bodyPr/>
                    <a:lstStyle/>
                    <a:p>
                      <a:pPr algn="l"/>
                      <a:r>
                        <a:rPr kumimoji="1" lang="ja-JP" altLang="en-US" sz="1050" b="1" dirty="0">
                          <a:latin typeface="Meiryo UI" panose="020B0604030504040204" pitchFamily="50" charset="-128"/>
                          <a:ea typeface="Meiryo UI" panose="020B0604030504040204" pitchFamily="50" charset="-128"/>
                        </a:rPr>
                        <a:t>■相談内容を記入ください。（必須）</a:t>
                      </a:r>
                      <a:endParaRPr kumimoji="1" lang="en-US" altLang="ja-JP" sz="1050" b="1" dirty="0">
                        <a:latin typeface="Meiryo UI" panose="020B0604030504040204" pitchFamily="50" charset="-128"/>
                        <a:ea typeface="Meiryo UI" panose="020B0604030504040204" pitchFamily="50" charset="-128"/>
                      </a:endParaRPr>
                    </a:p>
                    <a:p>
                      <a:pPr algn="l"/>
                      <a:r>
                        <a:rPr kumimoji="1" lang="ja-JP" altLang="en-US" sz="1050" b="1" dirty="0">
                          <a:latin typeface="Meiryo UI" panose="020B0604030504040204" pitchFamily="50" charset="-128"/>
                          <a:ea typeface="Meiryo UI" panose="020B0604030504040204" pitchFamily="50" charset="-128"/>
                        </a:rPr>
                        <a:t>（講師へ事前に相談内容をお伝えして準備していただきます）</a:t>
                      </a:r>
                      <a:endParaRPr kumimoji="1" lang="en-US" altLang="ja-JP" sz="1050" b="1"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52631281"/>
                  </a:ext>
                </a:extLst>
              </a:tr>
              <a:tr h="490193">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■海外展開したい商品、ターゲット国などご記入ください。</a:t>
                      </a:r>
                      <a:endParaRPr kumimoji="1" lang="en-US" altLang="ja-JP" sz="1050" b="1" dirty="0">
                        <a:latin typeface="Meiryo UI" panose="020B0604030504040204" pitchFamily="50" charset="-128"/>
                        <a:ea typeface="Meiryo UI" panose="020B0604030504040204" pitchFamily="50" charset="-128"/>
                      </a:endParaRPr>
                    </a:p>
                  </a:txBody>
                  <a:tcPr/>
                </a:tc>
                <a:tc>
                  <a:txBody>
                    <a:bodyPr/>
                    <a:lstStyle/>
                    <a:p>
                      <a:r>
                        <a:rPr kumimoji="1" lang="ja-JP" altLang="en-US" sz="1050" b="1" dirty="0">
                          <a:latin typeface="Meiryo UI" panose="020B0604030504040204" pitchFamily="50" charset="-128"/>
                          <a:ea typeface="Meiryo UI" panose="020B0604030504040204" pitchFamily="50" charset="-128"/>
                        </a:rPr>
                        <a:t>海外展開したい商品（　　　　　　　　　　　　　　　　　　　　　　　　　　　）</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ターゲット国・地域（　　　　　　　　　　　　　　　　　　　　　　　　　　　　）</a:t>
                      </a:r>
                    </a:p>
                  </a:txBody>
                  <a:tcPr/>
                </a:tc>
                <a:extLst>
                  <a:ext uri="{0D108BD9-81ED-4DB2-BD59-A6C34878D82A}">
                    <a16:rowId xmlns:a16="http://schemas.microsoft.com/office/drawing/2014/main" val="2817962584"/>
                  </a:ext>
                </a:extLst>
              </a:tr>
              <a:tr h="360948">
                <a:tc>
                  <a:txBody>
                    <a:bodyPr/>
                    <a:lstStyle/>
                    <a:p>
                      <a:pPr algn="l"/>
                      <a:r>
                        <a:rPr kumimoji="1" lang="ja-JP" altLang="en-US" sz="1050" b="1" dirty="0">
                          <a:latin typeface="Meiryo UI" panose="020B0604030504040204" pitchFamily="50" charset="-128"/>
                          <a:ea typeface="Meiryo UI" panose="020B0604030504040204" pitchFamily="50" charset="-128"/>
                        </a:rPr>
                        <a:t>団体・企業名</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943312"/>
                  </a:ext>
                </a:extLst>
              </a:tr>
              <a:tr h="5670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役職・参加者氏名</a:t>
                      </a:r>
                      <a:endParaRPr kumimoji="1" lang="en-US" altLang="ja-JP" sz="1050" b="1"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rPr>
                        <a:t>（複数名おられる場合についても参加希望の方のお名前を全員分ご記入ください</a:t>
                      </a:r>
                      <a:r>
                        <a:rPr kumimoji="1" lang="ja-JP" altLang="en-US" sz="1050" b="1" dirty="0">
                          <a:latin typeface="Meiryo UI" panose="020B0604030504040204" pitchFamily="50" charset="-128"/>
                          <a:ea typeface="Meiryo UI" panose="020B0604030504040204" pitchFamily="50" charset="-128"/>
                        </a:rPr>
                        <a:t>）</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75160916"/>
                  </a:ext>
                </a:extLst>
              </a:tr>
              <a:tr h="361841">
                <a:tc>
                  <a:txBody>
                    <a:bodyPr/>
                    <a:lstStyle/>
                    <a:p>
                      <a:pPr algn="l"/>
                      <a:r>
                        <a:rPr kumimoji="1" lang="ja-JP" altLang="en-US" sz="1050" b="1" dirty="0">
                          <a:latin typeface="Meiryo UI" panose="020B0604030504040204" pitchFamily="50" charset="-128"/>
                          <a:ea typeface="Meiryo UI" panose="020B0604030504040204" pitchFamily="50" charset="-128"/>
                        </a:rPr>
                        <a:t>住所</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95549844"/>
                  </a:ext>
                </a:extLst>
              </a:tr>
              <a:tr h="348916">
                <a:tc>
                  <a:txBody>
                    <a:bodyPr/>
                    <a:lstStyle/>
                    <a:p>
                      <a:pPr algn="l"/>
                      <a:r>
                        <a:rPr kumimoji="1" lang="ja-JP" altLang="en-US" sz="1050" b="1" dirty="0">
                          <a:latin typeface="Meiryo UI" panose="020B0604030504040204" pitchFamily="50" charset="-128"/>
                          <a:ea typeface="Meiryo UI" panose="020B0604030504040204" pitchFamily="50" charset="-128"/>
                        </a:rPr>
                        <a:t>連絡先電話番号</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35065113"/>
                  </a:ext>
                </a:extLst>
              </a:tr>
              <a:tr h="336884">
                <a:tc>
                  <a:txBody>
                    <a:bodyPr/>
                    <a:lstStyle/>
                    <a:p>
                      <a:pPr algn="l"/>
                      <a:r>
                        <a:rPr kumimoji="1" lang="ja-JP" altLang="en-US" sz="1050" b="1" dirty="0">
                          <a:latin typeface="Meiryo UI" panose="020B0604030504040204" pitchFamily="50" charset="-128"/>
                          <a:ea typeface="Meiryo UI" panose="020B0604030504040204" pitchFamily="50" charset="-128"/>
                        </a:rPr>
                        <a:t>連絡先メールアドレス</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16537661"/>
                  </a:ext>
                </a:extLst>
              </a:tr>
            </a:tbl>
          </a:graphicData>
        </a:graphic>
      </p:graphicFrame>
      <p:sp>
        <p:nvSpPr>
          <p:cNvPr id="9" name="テキスト ボックス 8">
            <a:extLst>
              <a:ext uri="{FF2B5EF4-FFF2-40B4-BE49-F238E27FC236}">
                <a16:creationId xmlns:a16="http://schemas.microsoft.com/office/drawing/2014/main" id="{434EDE9C-E9FF-FCFC-4351-2F1AF8E9A161}"/>
              </a:ext>
            </a:extLst>
          </p:cNvPr>
          <p:cNvSpPr txBox="1"/>
          <p:nvPr/>
        </p:nvSpPr>
        <p:spPr>
          <a:xfrm>
            <a:off x="1" y="39401"/>
            <a:ext cx="7199312" cy="1323439"/>
          </a:xfrm>
          <a:prstGeom prst="rect">
            <a:avLst/>
          </a:prstGeom>
          <a:noFill/>
        </p:spPr>
        <p:txBody>
          <a:bodyPr wrap="square" rtlCol="0">
            <a:spAutoFit/>
          </a:bodyPr>
          <a:lstStyle/>
          <a:p>
            <a:pPr algn="ctr"/>
            <a:r>
              <a:rPr kumimoji="1" lang="ja-JP" altLang="en-US" sz="1800" b="1" dirty="0">
                <a:solidFill>
                  <a:srgbClr val="3333FF"/>
                </a:solidFill>
                <a:latin typeface="Meiryo UI" panose="020B0604030504040204" pitchFamily="50" charset="-128"/>
                <a:ea typeface="Meiryo UI" panose="020B0604030504040204" pitchFamily="50" charset="-128"/>
              </a:rPr>
              <a:t>「輸出セミナー及び個別相談会」（参加費無料）</a:t>
            </a:r>
            <a:endParaRPr kumimoji="1" lang="en-US" altLang="ja-JP" sz="1800" b="1" dirty="0">
              <a:solidFill>
                <a:srgbClr val="3333FF"/>
              </a:solidFill>
              <a:latin typeface="Meiryo UI" panose="020B0604030504040204" pitchFamily="50" charset="-128"/>
              <a:ea typeface="Meiryo UI" panose="020B0604030504040204" pitchFamily="50" charset="-128"/>
            </a:endParaRPr>
          </a:p>
          <a:p>
            <a:pPr algn="ctr"/>
            <a:r>
              <a:rPr kumimoji="1" lang="ja-JP" altLang="en-US" sz="2400" b="1" dirty="0">
                <a:solidFill>
                  <a:srgbClr val="3333FF"/>
                </a:solidFill>
                <a:latin typeface="Meiryo UI" panose="020B0604030504040204" pitchFamily="50" charset="-128"/>
                <a:ea typeface="Meiryo UI" panose="020B0604030504040204" pitchFamily="50" charset="-128"/>
              </a:rPr>
              <a:t>参加申込書</a:t>
            </a:r>
            <a:endParaRPr kumimoji="1" lang="en-US" altLang="ja-JP" sz="2400" b="1" dirty="0">
              <a:solidFill>
                <a:srgbClr val="3333FF"/>
              </a:solidFill>
              <a:latin typeface="Meiryo UI" panose="020B0604030504040204" pitchFamily="50" charset="-128"/>
              <a:ea typeface="Meiryo UI" panose="020B0604030504040204" pitchFamily="50" charset="-128"/>
            </a:endParaRPr>
          </a:p>
          <a:p>
            <a:pPr algn="ctr"/>
            <a:r>
              <a:rPr lang="ja-JP" altLang="en-US" sz="1400" b="1" dirty="0">
                <a:solidFill>
                  <a:srgbClr val="3333FF"/>
                </a:solidFill>
                <a:latin typeface="Meiryo UI" panose="020B0604030504040204" pitchFamily="50" charset="-128"/>
                <a:ea typeface="Meiryo UI" panose="020B0604030504040204" pitchFamily="50" charset="-128"/>
              </a:rPr>
              <a:t>１２</a:t>
            </a:r>
            <a:r>
              <a:rPr kumimoji="1" lang="ja-JP" altLang="en-US" sz="1400" b="1" dirty="0">
                <a:solidFill>
                  <a:srgbClr val="3333FF"/>
                </a:solidFill>
                <a:latin typeface="Meiryo UI" panose="020B0604030504040204" pitchFamily="50" charset="-128"/>
                <a:ea typeface="Meiryo UI" panose="020B0604030504040204" pitchFamily="50" charset="-128"/>
              </a:rPr>
              <a:t>月２３日（金）</a:t>
            </a:r>
            <a:r>
              <a:rPr kumimoji="1" lang="en-US" altLang="ja-JP" sz="1400" b="1" dirty="0">
                <a:solidFill>
                  <a:srgbClr val="3333FF"/>
                </a:solidFill>
                <a:latin typeface="Meiryo UI" panose="020B0604030504040204" pitchFamily="50" charset="-128"/>
                <a:ea typeface="Meiryo UI" panose="020B0604030504040204" pitchFamily="50" charset="-128"/>
              </a:rPr>
              <a:t>1</a:t>
            </a:r>
            <a:r>
              <a:rPr kumimoji="1" lang="ja-JP" altLang="en-US" sz="1400" b="1" dirty="0">
                <a:solidFill>
                  <a:srgbClr val="3333FF"/>
                </a:solidFill>
                <a:latin typeface="Meiryo UI" panose="020B0604030504040204" pitchFamily="50" charset="-128"/>
                <a:ea typeface="Meiryo UI" panose="020B0604030504040204" pitchFamily="50" charset="-128"/>
              </a:rPr>
              <a:t>３：</a:t>
            </a:r>
            <a:r>
              <a:rPr kumimoji="1" lang="en-US" altLang="ja-JP" sz="1400" b="1" dirty="0">
                <a:solidFill>
                  <a:srgbClr val="3333FF"/>
                </a:solidFill>
                <a:latin typeface="Meiryo UI" panose="020B0604030504040204" pitchFamily="50" charset="-128"/>
                <a:ea typeface="Meiryo UI" panose="020B0604030504040204" pitchFamily="50" charset="-128"/>
              </a:rPr>
              <a:t>00</a:t>
            </a:r>
            <a:r>
              <a:rPr kumimoji="1" lang="ja-JP" altLang="en-US" sz="1400" b="1" dirty="0">
                <a:solidFill>
                  <a:srgbClr val="3333FF"/>
                </a:solidFill>
                <a:latin typeface="Meiryo UI" panose="020B0604030504040204" pitchFamily="50" charset="-128"/>
                <a:ea typeface="Meiryo UI" panose="020B0604030504040204" pitchFamily="50" charset="-128"/>
              </a:rPr>
              <a:t>～１７：００　くまもと県民交流館パレア９階　会議室３，４</a:t>
            </a:r>
            <a:endParaRPr kumimoji="1" lang="en-US" altLang="ja-JP" sz="1400" b="1" dirty="0">
              <a:solidFill>
                <a:srgbClr val="3333FF"/>
              </a:solidFill>
              <a:latin typeface="Meiryo UI" panose="020B0604030504040204" pitchFamily="50" charset="-128"/>
              <a:ea typeface="Meiryo UI" panose="020B0604030504040204" pitchFamily="50" charset="-128"/>
            </a:endParaRPr>
          </a:p>
          <a:p>
            <a:pPr algn="ctr"/>
            <a:endParaRPr kumimoji="1" lang="ja-JP" altLang="en-US" sz="2400" b="1" dirty="0">
              <a:solidFill>
                <a:srgbClr val="3333FF"/>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41C8731-B93C-300F-DDCD-8252D5A4812E}"/>
              </a:ext>
            </a:extLst>
          </p:cNvPr>
          <p:cNvSpPr txBox="1"/>
          <p:nvPr/>
        </p:nvSpPr>
        <p:spPr>
          <a:xfrm>
            <a:off x="60161" y="1153870"/>
            <a:ext cx="7121950" cy="2762295"/>
          </a:xfrm>
          <a:prstGeom prst="rect">
            <a:avLst/>
          </a:prstGeom>
          <a:noFill/>
          <a:ln w="19050">
            <a:solidFill>
              <a:srgbClr val="333399"/>
            </a:solid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■第一部　</a:t>
            </a:r>
            <a:r>
              <a:rPr kumimoji="1" lang="en-US" altLang="ja-JP" sz="1050" dirty="0">
                <a:latin typeface="Meiryo UI" panose="020B0604030504040204" pitchFamily="50" charset="-128"/>
                <a:ea typeface="Meiryo UI" panose="020B0604030504040204" pitchFamily="50" charset="-128"/>
              </a:rPr>
              <a:t>13</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00</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14</a:t>
            </a:r>
            <a:r>
              <a:rPr kumimoji="1"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45</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①輸出販売における現地ニーズの把握と商品開発について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zh-TW" altLang="en-US" sz="1050" dirty="0">
                <a:latin typeface="Meiryo UI" panose="020B0604030504040204" pitchFamily="50" charset="-128"/>
                <a:ea typeface="Meiryo UI" panose="020B0604030504040204" pitchFamily="50" charset="-128"/>
              </a:rPr>
              <a:t>鴻池運輸株式会社　国際物流関西支店　業務部新事業開発課長</a:t>
            </a:r>
            <a:r>
              <a:rPr kumimoji="1" lang="ja-JP" altLang="en-US" sz="1050" dirty="0">
                <a:latin typeface="Meiryo UI" panose="020B0604030504040204" pitchFamily="50" charset="-128"/>
                <a:ea typeface="Meiryo UI" panose="020B0604030504040204" pitchFamily="50" charset="-128"/>
              </a:rPr>
              <a:t>　　　　　　　　　　</a:t>
            </a:r>
            <a:r>
              <a:rPr kumimoji="1" lang="zh-TW"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　　　　　　</a:t>
            </a:r>
            <a:r>
              <a:rPr kumimoji="1" lang="zh-TW" altLang="en-US" sz="1050" dirty="0">
                <a:latin typeface="Meiryo UI" panose="020B0604030504040204" pitchFamily="50" charset="-128"/>
                <a:ea typeface="Meiryo UI" panose="020B0604030504040204" pitchFamily="50" charset="-128"/>
              </a:rPr>
              <a:t>西原　迪生氏</a:t>
            </a:r>
            <a:endParaRPr kumimoji="1" lang="en-US" altLang="zh-TW"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入社後、国際物流業務に従事。中国・ベトナムにて</a:t>
            </a: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年間の海外勤務を経験。</a:t>
            </a:r>
            <a:r>
              <a:rPr kumimoji="1" lang="en-US" altLang="ja-JP" sz="1050" dirty="0">
                <a:latin typeface="Meiryo UI" panose="020B0604030504040204" pitchFamily="50" charset="-128"/>
                <a:ea typeface="Meiryo UI" panose="020B0604030504040204" pitchFamily="50" charset="-128"/>
              </a:rPr>
              <a:t>2021</a:t>
            </a:r>
            <a:r>
              <a:rPr kumimoji="1" lang="ja-JP" altLang="en-US" sz="1050" dirty="0">
                <a:latin typeface="Meiryo UI" panose="020B0604030504040204" pitchFamily="50" charset="-128"/>
                <a:ea typeface="Meiryo UI" panose="020B0604030504040204" pitchFamily="50" charset="-128"/>
              </a:rPr>
              <a:t>年より新たに海外商流事業に取り組み。</a:t>
            </a:r>
            <a:endParaRPr kumimoji="1" lang="en-US" altLang="ja-JP" sz="105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同社は、日本産品輸出販売サポート事業を行っており、輸送だけでなく商社機能を有し大手コンビニやスーパーマーケットへの</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販売やニーズ把握・販路開拓のための展示会・</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イベントを行っており、輸出するプロセス等について説明していただきます。</a:t>
            </a:r>
            <a:endParaRPr kumimoji="1" lang="en-US" altLang="ja-JP" sz="1050" dirty="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②日本政策金融公庫による海外展開支援について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株式会社</a:t>
            </a:r>
            <a:r>
              <a:rPr kumimoji="1" lang="zh-TW" altLang="en-US" sz="1050" dirty="0">
                <a:latin typeface="Meiryo UI" panose="020B0604030504040204" pitchFamily="50" charset="-128"/>
                <a:ea typeface="Meiryo UI" panose="020B0604030504040204" pitchFamily="50" charset="-128"/>
              </a:rPr>
              <a:t>日本政策金融公庫　熊本支店　融資第三課　上席課長代理</a:t>
            </a:r>
            <a:r>
              <a:rPr kumimoji="1" lang="ja-JP" altLang="en-US" sz="1050" dirty="0">
                <a:latin typeface="Meiryo UI" panose="020B0604030504040204" pitchFamily="50" charset="-128"/>
                <a:ea typeface="Meiryo UI" panose="020B0604030504040204" pitchFamily="50" charset="-128"/>
              </a:rPr>
              <a:t>　　　　　　　　　　　　　　　</a:t>
            </a:r>
            <a:r>
              <a:rPr kumimoji="1" lang="zh-TW" altLang="en-US" sz="1050" dirty="0">
                <a:latin typeface="Meiryo UI" panose="020B0604030504040204" pitchFamily="50" charset="-128"/>
                <a:ea typeface="Meiryo UI" panose="020B0604030504040204" pitchFamily="50" charset="-128"/>
              </a:rPr>
              <a:t>藤崎　拓馬氏</a:t>
            </a:r>
            <a:endParaRPr kumimoji="1" lang="en-US" altLang="zh-TW"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同社は、農林水産業の海外展開支援として、輸出相談・資金融資・トライアル輸出で貿易商社等との連携、商談サポート</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を行っており、輸出に取り組むための資金・販路の開拓等について説明していただきます。</a:t>
            </a:r>
            <a:endParaRPr kumimoji="1" lang="en-US" altLang="ja-JP" sz="105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■第二部　</a:t>
            </a:r>
            <a:r>
              <a:rPr kumimoji="1" lang="en-US" altLang="ja-JP" sz="1050" dirty="0">
                <a:latin typeface="Meiryo UI" panose="020B0604030504040204" pitchFamily="50" charset="-128"/>
                <a:ea typeface="Meiryo UI" panose="020B0604030504040204" pitchFamily="50" charset="-128"/>
              </a:rPr>
              <a:t>15</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00</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17</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00</a:t>
            </a:r>
          </a:p>
          <a:p>
            <a:r>
              <a:rPr kumimoji="1" lang="ja-JP" altLang="en-US" sz="1050" dirty="0">
                <a:latin typeface="Meiryo UI" panose="020B0604030504040204" pitchFamily="50" charset="-128"/>
                <a:ea typeface="Meiryo UI" panose="020B0604030504040204" pitchFamily="50" charset="-128"/>
              </a:rPr>
              <a:t>・個別相談会</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企業、団体等に対し、鴻池運輸 西原氏、日本公庫 藤崎氏との個別相談会を行います。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3~4</a:t>
            </a:r>
            <a:r>
              <a:rPr kumimoji="1" lang="ja-JP" altLang="en-US" sz="1050" dirty="0">
                <a:latin typeface="Meiryo UI" panose="020B0604030504040204" pitchFamily="50" charset="-128"/>
                <a:ea typeface="Meiryo UI" panose="020B0604030504040204" pitchFamily="50" charset="-128"/>
              </a:rPr>
              <a:t>企業（団体）に対し、各</a:t>
            </a: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分程度を予定しています。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希望多数の場合は、先着順とさせていただく事、事務局が同席します事をご了承下さい。　　　</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99651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2062</TotalTime>
  <Words>588</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高浜優</dc:creator>
  <cp:lastModifiedBy>sangaku-3</cp:lastModifiedBy>
  <cp:revision>220</cp:revision>
  <cp:lastPrinted>2022-11-16T03:57:51Z</cp:lastPrinted>
  <dcterms:created xsi:type="dcterms:W3CDTF">2015-10-02T07:50:37Z</dcterms:created>
  <dcterms:modified xsi:type="dcterms:W3CDTF">2022-12-05T07:39:39Z</dcterms:modified>
</cp:coreProperties>
</file>