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00CC66"/>
    <a:srgbClr val="00FF00"/>
    <a:srgbClr val="333399"/>
    <a:srgbClr val="6666FF"/>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9" autoAdjust="0"/>
    <p:restoredTop sz="94660"/>
  </p:normalViewPr>
  <p:slideViewPr>
    <p:cSldViewPr snapToGrid="0" showGuides="1">
      <p:cViewPr>
        <p:scale>
          <a:sx n="80" d="100"/>
          <a:sy n="80" d="100"/>
        </p:scale>
        <p:origin x="1710" y="-12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932FCCC-180F-412C-8B0D-921E12CA8B4D}" type="datetimeFigureOut">
              <a:rPr kumimoji="1" lang="ja-JP" altLang="en-US" smtClean="0"/>
              <a:t>2022/12/5</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EE915E8-145C-4348-BF3D-3F49F46A87E2}" type="slidenum">
              <a:rPr kumimoji="1" lang="ja-JP" altLang="en-US" smtClean="0"/>
              <a:t>‹#›</a:t>
            </a:fld>
            <a:endParaRPr kumimoji="1" lang="ja-JP" altLang="en-US"/>
          </a:p>
        </p:txBody>
      </p:sp>
    </p:spTree>
    <p:extLst>
      <p:ext uri="{BB962C8B-B14F-4D97-AF65-F5344CB8AC3E}">
        <p14:creationId xmlns:p14="http://schemas.microsoft.com/office/powerpoint/2010/main" val="15216826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3439338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191240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287768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416473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884684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292052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1968814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3338144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1523706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106223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585DAA-1BA2-475B-8504-44C2F8EA6544}"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2774786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2585DAA-1BA2-475B-8504-44C2F8EA6544}" type="datetimeFigureOut">
              <a:rPr kumimoji="1" lang="ja-JP" altLang="en-US" smtClean="0"/>
              <a:t>2022/12/5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C313C8-6BB6-4426-914D-08161BBF5F1E}" type="slidenum">
              <a:rPr kumimoji="1" lang="ja-JP" altLang="en-US" smtClean="0"/>
              <a:t>‹#›</a:t>
            </a:fld>
            <a:endParaRPr kumimoji="1" lang="ja-JP" altLang="en-US"/>
          </a:p>
        </p:txBody>
      </p:sp>
    </p:spTree>
    <p:extLst>
      <p:ext uri="{BB962C8B-B14F-4D97-AF65-F5344CB8AC3E}">
        <p14:creationId xmlns:p14="http://schemas.microsoft.com/office/powerpoint/2010/main" val="1887573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yushu-bio@kmt-ti.or.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3C66B8F-B1A4-455E-856B-D075FE87993B}"/>
              </a:ext>
            </a:extLst>
          </p:cNvPr>
          <p:cNvSpPr txBox="1"/>
          <p:nvPr/>
        </p:nvSpPr>
        <p:spPr>
          <a:xfrm>
            <a:off x="165736" y="4419307"/>
            <a:ext cx="6526528" cy="1056379"/>
          </a:xfrm>
          <a:prstGeom prst="rect">
            <a:avLst/>
          </a:prstGeom>
          <a:noFill/>
        </p:spPr>
        <p:txBody>
          <a:bodyPr wrap="square" rtlCol="0">
            <a:spAutoFit/>
          </a:bodyPr>
          <a:lstStyle/>
          <a:p>
            <a:r>
              <a:rPr lang="ja-JP" altLang="en-US" sz="1708" b="1" u="sng" dirty="0">
                <a:latin typeface="Meiryo UI" panose="020B0604030504040204" pitchFamily="50" charset="-128"/>
                <a:ea typeface="Meiryo UI" panose="020B0604030504040204" pitchFamily="50" charset="-128"/>
              </a:rPr>
              <a:t>１２月１３日（火）午前中まで</a:t>
            </a:r>
            <a:r>
              <a:rPr lang="ja-JP" altLang="en-US" sz="1139" b="1" u="sng" dirty="0">
                <a:latin typeface="Meiryo UI" panose="020B0604030504040204" pitchFamily="50" charset="-128"/>
                <a:ea typeface="Meiryo UI" panose="020B0604030504040204" pitchFamily="50" charset="-128"/>
              </a:rPr>
              <a:t>に</a:t>
            </a:r>
            <a:r>
              <a:rPr lang="en-US" altLang="ja-JP" sz="1139" b="1" u="sng" dirty="0">
                <a:latin typeface="Meiryo UI" panose="020B0604030504040204" pitchFamily="50" charset="-128"/>
                <a:ea typeface="Meiryo UI" panose="020B0604030504040204" pitchFamily="50" charset="-128"/>
              </a:rPr>
              <a:t>,</a:t>
            </a:r>
            <a:r>
              <a:rPr lang="ja-JP" altLang="en-US" sz="1139" b="1" dirty="0">
                <a:latin typeface="Meiryo UI" panose="020B0604030504040204" pitchFamily="50" charset="-128"/>
                <a:ea typeface="Meiryo UI" panose="020B0604030504040204" pitchFamily="50" charset="-128"/>
              </a:rPr>
              <a:t> </a:t>
            </a:r>
            <a:r>
              <a:rPr lang="en-US" altLang="ja-JP" sz="1139" b="1" dirty="0">
                <a:latin typeface="Meiryo UI" panose="020B0604030504040204" pitchFamily="50" charset="-128"/>
                <a:ea typeface="Meiryo UI" panose="020B0604030504040204" pitchFamily="50" charset="-128"/>
              </a:rPr>
              <a:t>FAX</a:t>
            </a:r>
            <a:r>
              <a:rPr lang="ja-JP" altLang="en-US" sz="1139" b="1" dirty="0">
                <a:latin typeface="Meiryo UI" panose="020B0604030504040204" pitchFamily="50" charset="-128"/>
                <a:ea typeface="Meiryo UI" panose="020B0604030504040204" pitchFamily="50" charset="-128"/>
              </a:rPr>
              <a:t>またはメールでお申込みください。</a:t>
            </a:r>
            <a:endParaRPr lang="en-US" altLang="ja-JP" sz="1139" b="1" dirty="0">
              <a:latin typeface="Meiryo UI" panose="020B0604030504040204" pitchFamily="50" charset="-128"/>
              <a:ea typeface="Meiryo UI" panose="020B0604030504040204" pitchFamily="50" charset="-128"/>
            </a:endParaRPr>
          </a:p>
          <a:p>
            <a:r>
              <a:rPr lang="ja-JP" altLang="en-US" sz="1139" b="1" dirty="0">
                <a:latin typeface="Meiryo UI" panose="020B0604030504040204" pitchFamily="50" charset="-128"/>
                <a:ea typeface="Meiryo UI" panose="020B0604030504040204" pitchFamily="50" charset="-128"/>
              </a:rPr>
              <a:t>メールでお申し込みの場合は，以下の必要事項を記入し</a:t>
            </a:r>
            <a:r>
              <a:rPr lang="en-US" altLang="ja-JP" sz="1139" b="1" dirty="0">
                <a:latin typeface="Meiryo UI" panose="020B0604030504040204" pitchFamily="50" charset="-128"/>
                <a:ea typeface="Meiryo UI" panose="020B0604030504040204" pitchFamily="50" charset="-128"/>
              </a:rPr>
              <a:t>,</a:t>
            </a:r>
            <a:r>
              <a:rPr lang="ja-JP" altLang="en-US" sz="1139" b="1" dirty="0">
                <a:latin typeface="Meiryo UI" panose="020B0604030504040204" pitchFamily="50" charset="-128"/>
                <a:ea typeface="Meiryo UI" panose="020B0604030504040204" pitchFamily="50" charset="-128"/>
              </a:rPr>
              <a:t>件名を「セミナー申込」としてご送付ください。</a:t>
            </a:r>
            <a:endParaRPr lang="en-US" altLang="ja-JP" sz="1139" b="1" dirty="0">
              <a:latin typeface="Meiryo UI" panose="020B0604030504040204" pitchFamily="50" charset="-128"/>
              <a:ea typeface="Meiryo UI" panose="020B0604030504040204" pitchFamily="50" charset="-128"/>
            </a:endParaRPr>
          </a:p>
          <a:p>
            <a:r>
              <a:rPr lang="en-US" altLang="ja-JP" sz="1139" b="1" dirty="0">
                <a:latin typeface="Meiryo UI" panose="020B0604030504040204" pitchFamily="50" charset="-128"/>
                <a:ea typeface="Meiryo UI" panose="020B0604030504040204" pitchFamily="50" charset="-128"/>
              </a:rPr>
              <a:t>E-mail</a:t>
            </a:r>
            <a:r>
              <a:rPr lang="ja-JP" altLang="en-US" sz="1139" b="1" dirty="0">
                <a:latin typeface="Meiryo UI" panose="020B0604030504040204" pitchFamily="50" charset="-128"/>
                <a:ea typeface="Meiryo UI" panose="020B0604030504040204" pitchFamily="50" charset="-128"/>
              </a:rPr>
              <a:t>：</a:t>
            </a:r>
            <a:r>
              <a:rPr lang="en-US" altLang="ja-JP" sz="1139" b="1" u="sng" dirty="0">
                <a:solidFill>
                  <a:srgbClr val="6600FF"/>
                </a:solidFill>
                <a:latin typeface="Meiryo UI" panose="020B0604030504040204" pitchFamily="50" charset="-128"/>
                <a:ea typeface="Meiryo UI" panose="020B0604030504040204" pitchFamily="50" charset="-128"/>
              </a:rPr>
              <a:t>k</a:t>
            </a:r>
            <a:r>
              <a:rPr lang="en-US" altLang="ja-JP" sz="1139" b="1" u="sng" dirty="0">
                <a:solidFill>
                  <a:srgbClr val="6600FF"/>
                </a:solidFill>
                <a:latin typeface="Meiryo UI" panose="020B0604030504040204" pitchFamily="50" charset="-128"/>
                <a:ea typeface="Meiryo UI" panose="020B0604030504040204" pitchFamily="50" charset="-128"/>
                <a:hlinkClick r:id="rId2">
                  <a:extLst>
                    <a:ext uri="{A12FA001-AC4F-418D-AE19-62706E023703}">
                      <ahyp:hlinkClr xmlns:ahyp="http://schemas.microsoft.com/office/drawing/2018/hyperlinkcolor" val="tx"/>
                    </a:ext>
                  </a:extLst>
                </a:hlinkClick>
              </a:rPr>
              <a:t>yu</a:t>
            </a:r>
            <a:r>
              <a:rPr lang="en-US" altLang="ja-JP" sz="1139" b="1" dirty="0">
                <a:solidFill>
                  <a:srgbClr val="0563C1"/>
                </a:solidFill>
                <a:latin typeface="Meiryo UI" panose="020B0604030504040204" pitchFamily="50" charset="-128"/>
                <a:ea typeface="Meiryo UI" panose="020B0604030504040204" pitchFamily="50" charset="-128"/>
                <a:hlinkClick r:id="rId2">
                  <a:extLst>
                    <a:ext uri="{A12FA001-AC4F-418D-AE19-62706E023703}">
                      <ahyp:hlinkClr xmlns:ahyp="http://schemas.microsoft.com/office/drawing/2018/hyperlinkcolor" val="tx"/>
                    </a:ext>
                  </a:extLst>
                </a:hlinkClick>
              </a:rPr>
              <a:t>shu-bio@kmt-ti.or.jp</a:t>
            </a:r>
            <a:r>
              <a:rPr lang="ja-JP" altLang="en-US" sz="1139" b="1" dirty="0">
                <a:latin typeface="Meiryo UI" panose="020B0604030504040204" pitchFamily="50" charset="-128"/>
                <a:ea typeface="Meiryo UI" panose="020B0604030504040204" pitchFamily="50" charset="-128"/>
              </a:rPr>
              <a:t>　　　</a:t>
            </a:r>
            <a:r>
              <a:rPr lang="en-US" altLang="ja-JP" sz="1139" b="1" dirty="0">
                <a:latin typeface="Meiryo UI" panose="020B0604030504040204" pitchFamily="50" charset="-128"/>
                <a:ea typeface="Meiryo UI" panose="020B0604030504040204" pitchFamily="50" charset="-128"/>
              </a:rPr>
              <a:t>FAX</a:t>
            </a:r>
            <a:r>
              <a:rPr lang="ja-JP" altLang="en-US" sz="1139" b="1" dirty="0">
                <a:latin typeface="Meiryo UI" panose="020B0604030504040204" pitchFamily="50" charset="-128"/>
                <a:ea typeface="Meiryo UI" panose="020B0604030504040204" pitchFamily="50" charset="-128"/>
              </a:rPr>
              <a:t>：</a:t>
            </a:r>
            <a:r>
              <a:rPr lang="en-US" altLang="ja-JP" sz="1139" b="1" dirty="0">
                <a:latin typeface="Meiryo UI" panose="020B0604030504040204" pitchFamily="50" charset="-128"/>
                <a:ea typeface="Meiryo UI" panose="020B0604030504040204" pitchFamily="50" charset="-128"/>
              </a:rPr>
              <a:t>096-286-3929</a:t>
            </a:r>
          </a:p>
          <a:p>
            <a:r>
              <a:rPr lang="en-US" altLang="ja-JP" sz="1139" b="1" dirty="0">
                <a:latin typeface="Meiryo UI" panose="020B0604030504040204" pitchFamily="50" charset="-128"/>
                <a:ea typeface="Meiryo UI" panose="020B0604030504040204" pitchFamily="50" charset="-128"/>
              </a:rPr>
              <a:t>※</a:t>
            </a:r>
            <a:r>
              <a:rPr lang="ja-JP" altLang="en-US" sz="1139" b="1" dirty="0">
                <a:latin typeface="Meiryo UI" panose="020B0604030504040204" pitchFamily="50" charset="-128"/>
                <a:ea typeface="Meiryo UI" panose="020B0604030504040204" pitchFamily="50" charset="-128"/>
              </a:rPr>
              <a:t>食品の輸出等に興味のある方のご参加をお待ちしております。オンライン参加希望の場合は、必ずメールアドレスを記入してください。</a:t>
            </a:r>
            <a:endParaRPr lang="en-US" altLang="ja-JP" sz="1139" b="1"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D25E9794-CB3A-49CD-8B74-F503C4F6FF85}"/>
              </a:ext>
            </a:extLst>
          </p:cNvPr>
          <p:cNvSpPr txBox="1"/>
          <p:nvPr/>
        </p:nvSpPr>
        <p:spPr>
          <a:xfrm>
            <a:off x="137603" y="9027520"/>
            <a:ext cx="6526528" cy="807978"/>
          </a:xfrm>
          <a:prstGeom prst="rect">
            <a:avLst/>
          </a:prstGeom>
          <a:noFill/>
        </p:spPr>
        <p:txBody>
          <a:bodyPr wrap="square" rtlCol="0">
            <a:spAutoFit/>
          </a:bodyPr>
          <a:lstStyle/>
          <a:p>
            <a:r>
              <a:rPr lang="en-US" altLang="ja-JP" sz="1044" b="1" dirty="0">
                <a:latin typeface="+mn-ea"/>
              </a:rPr>
              <a:t>【</a:t>
            </a:r>
            <a:r>
              <a:rPr lang="ja-JP" altLang="en-US" sz="1044" b="1" dirty="0">
                <a:latin typeface="+mn-ea"/>
              </a:rPr>
              <a:t>個人情報の取扱いについて</a:t>
            </a:r>
            <a:r>
              <a:rPr lang="en-US" altLang="ja-JP" sz="1044" b="1" dirty="0">
                <a:latin typeface="+mn-ea"/>
              </a:rPr>
              <a:t>】</a:t>
            </a:r>
          </a:p>
          <a:p>
            <a:r>
              <a:rPr lang="ja-JP" altLang="ja-JP" sz="1044" b="1" kern="100" dirty="0">
                <a:latin typeface="+mn-ea"/>
                <a:cs typeface="Times New Roman" panose="02020603050405020304" pitchFamily="18" charset="0"/>
              </a:rPr>
              <a:t>取得した個人情報は</a:t>
            </a:r>
            <a:r>
              <a:rPr lang="ja-JP" altLang="en-US" sz="1044" b="1" kern="100" dirty="0">
                <a:latin typeface="+mn-ea"/>
                <a:cs typeface="Times New Roman" panose="02020603050405020304" pitchFamily="18" charset="0"/>
              </a:rPr>
              <a:t>，</a:t>
            </a:r>
            <a:r>
              <a:rPr lang="ja-JP" altLang="ja-JP" sz="1044" b="1" kern="100" dirty="0">
                <a:latin typeface="+mn-ea"/>
                <a:cs typeface="Times New Roman" panose="02020603050405020304" pitchFamily="18" charset="0"/>
              </a:rPr>
              <a:t>「本</a:t>
            </a:r>
            <a:r>
              <a:rPr lang="ja-JP" altLang="en-US" sz="1044" b="1" kern="100" dirty="0">
                <a:latin typeface="+mn-ea"/>
                <a:cs typeface="Times New Roman" panose="02020603050405020304" pitchFamily="18" charset="0"/>
              </a:rPr>
              <a:t>セミナー</a:t>
            </a:r>
            <a:r>
              <a:rPr lang="ja-JP" altLang="ja-JP" sz="1044" b="1" kern="100" dirty="0">
                <a:latin typeface="+mn-ea"/>
                <a:cs typeface="Times New Roman" panose="02020603050405020304" pitchFamily="18" charset="0"/>
              </a:rPr>
              <a:t>に係る諸業務」のため</a:t>
            </a:r>
            <a:r>
              <a:rPr lang="ja-JP" altLang="en-US" sz="1044" b="1" kern="100" dirty="0">
                <a:latin typeface="+mn-ea"/>
                <a:cs typeface="Times New Roman" panose="02020603050405020304" pitchFamily="18" charset="0"/>
              </a:rPr>
              <a:t>，公益財団法人くまもと産業支援財団で利用・</a:t>
            </a:r>
            <a:r>
              <a:rPr lang="ja-JP" altLang="ja-JP" sz="1044" b="1" kern="100" dirty="0">
                <a:latin typeface="+mn-ea"/>
                <a:cs typeface="Times New Roman" panose="02020603050405020304" pitchFamily="18" charset="0"/>
              </a:rPr>
              <a:t>保管いたします。</a:t>
            </a:r>
            <a:endParaRPr lang="en-US" altLang="ja-JP" sz="759" b="1" kern="100" dirty="0">
              <a:latin typeface="+mn-ea"/>
              <a:cs typeface="Times New Roman" panose="02020603050405020304" pitchFamily="18" charset="0"/>
            </a:endParaRPr>
          </a:p>
          <a:p>
            <a:r>
              <a:rPr lang="ja-JP" altLang="en-US" sz="1196" b="1" dirty="0">
                <a:latin typeface="+mn-ea"/>
              </a:rPr>
              <a:t>　</a:t>
            </a:r>
            <a:r>
              <a:rPr lang="ja-JP" altLang="en-US" sz="1518" b="1" dirty="0">
                <a:latin typeface="+mn-ea"/>
              </a:rPr>
              <a:t>　□　同意する</a:t>
            </a:r>
            <a:r>
              <a:rPr lang="ja-JP" altLang="en-US" sz="996" b="1" dirty="0">
                <a:latin typeface="+mn-ea"/>
              </a:rPr>
              <a:t>（上記事項に同意して申し込む（左側のボックスにチェックを入れてください））</a:t>
            </a:r>
            <a:r>
              <a:rPr lang="ja-JP" altLang="en-US" sz="996" b="1" kern="100" dirty="0">
                <a:latin typeface="+mn-ea"/>
                <a:cs typeface="Times New Roman" panose="02020603050405020304" pitchFamily="18" charset="0"/>
              </a:rPr>
              <a:t>　</a:t>
            </a:r>
            <a:r>
              <a:rPr lang="ja-JP" altLang="en-US" sz="996" b="1"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96" b="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442808DC-2C9A-41C6-9DED-CE568AA12810}"/>
              </a:ext>
            </a:extLst>
          </p:cNvPr>
          <p:cNvSpPr/>
          <p:nvPr/>
        </p:nvSpPr>
        <p:spPr>
          <a:xfrm>
            <a:off x="376326" y="1148466"/>
            <a:ext cx="6394998" cy="149523"/>
          </a:xfrm>
          <a:prstGeom prst="rect">
            <a:avLst/>
          </a:prstGeom>
          <a:gradFill flip="none" rotWithShape="1">
            <a:gsLst>
              <a:gs pos="0">
                <a:srgbClr val="3333FF"/>
              </a:gs>
              <a:gs pos="69000">
                <a:srgbClr val="33A139">
                  <a:tint val="44500"/>
                  <a:satMod val="160000"/>
                </a:srgbClr>
              </a:gs>
              <a:gs pos="100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en-US" altLang="ja-JP" sz="3036" b="1" dirty="0">
              <a:latin typeface="Meiryo UI" panose="020B0604030504040204" pitchFamily="50" charset="-128"/>
              <a:ea typeface="Meiryo UI" panose="020B0604030504040204" pitchFamily="50" charset="-128"/>
            </a:endParaRPr>
          </a:p>
        </p:txBody>
      </p:sp>
      <p:graphicFrame>
        <p:nvGraphicFramePr>
          <p:cNvPr id="21" name="表 14">
            <a:extLst>
              <a:ext uri="{FF2B5EF4-FFF2-40B4-BE49-F238E27FC236}">
                <a16:creationId xmlns:a16="http://schemas.microsoft.com/office/drawing/2014/main" id="{CAFCA248-9F7C-4A94-8F2E-D72F02BD00BE}"/>
              </a:ext>
            </a:extLst>
          </p:cNvPr>
          <p:cNvGraphicFramePr>
            <a:graphicFrameLocks noGrp="1"/>
          </p:cNvGraphicFramePr>
          <p:nvPr>
            <p:extLst>
              <p:ext uri="{D42A27DB-BD31-4B8C-83A1-F6EECF244321}">
                <p14:modId xmlns:p14="http://schemas.microsoft.com/office/powerpoint/2010/main" val="1683335468"/>
              </p:ext>
            </p:extLst>
          </p:nvPr>
        </p:nvGraphicFramePr>
        <p:xfrm>
          <a:off x="178762" y="5485753"/>
          <a:ext cx="6526527" cy="3514529"/>
        </p:xfrm>
        <a:graphic>
          <a:graphicData uri="http://schemas.openxmlformats.org/drawingml/2006/table">
            <a:tbl>
              <a:tblPr firstRow="1" bandRow="1">
                <a:tableStyleId>{5940675A-B579-460E-94D1-54222C63F5DA}</a:tableStyleId>
              </a:tblPr>
              <a:tblGrid>
                <a:gridCol w="2486424">
                  <a:extLst>
                    <a:ext uri="{9D8B030D-6E8A-4147-A177-3AD203B41FA5}">
                      <a16:colId xmlns:a16="http://schemas.microsoft.com/office/drawing/2014/main" val="2602200499"/>
                    </a:ext>
                  </a:extLst>
                </a:gridCol>
                <a:gridCol w="4040103">
                  <a:extLst>
                    <a:ext uri="{9D8B030D-6E8A-4147-A177-3AD203B41FA5}">
                      <a16:colId xmlns:a16="http://schemas.microsoft.com/office/drawing/2014/main" val="3654822478"/>
                    </a:ext>
                  </a:extLst>
                </a:gridCol>
              </a:tblGrid>
              <a:tr h="389044">
                <a:tc>
                  <a:txBody>
                    <a:bodyPr/>
                    <a:lstStyle/>
                    <a:p>
                      <a:pPr algn="l"/>
                      <a:r>
                        <a:rPr kumimoji="1" lang="ja-JP" altLang="en-US" sz="1000" b="1" dirty="0">
                          <a:latin typeface="Meiryo UI" panose="020B0604030504040204" pitchFamily="50" charset="-128"/>
                          <a:ea typeface="Meiryo UI" panose="020B0604030504040204" pitchFamily="50" charset="-128"/>
                        </a:rPr>
                        <a:t>■セミナー参加</a:t>
                      </a:r>
                      <a:endParaRPr kumimoji="1" lang="en-US" altLang="ja-JP" sz="1000" b="1" dirty="0">
                        <a:latin typeface="Meiryo UI" panose="020B0604030504040204" pitchFamily="50" charset="-128"/>
                        <a:ea typeface="Meiryo UI" panose="020B0604030504040204" pitchFamily="50" charset="-128"/>
                      </a:endParaRPr>
                    </a:p>
                  </a:txBody>
                  <a:tcPr marL="86768" marR="86768" marT="43384" marB="43384"/>
                </a:tc>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どちらかに〇をつけてください。　　</a:t>
                      </a:r>
                      <a:r>
                        <a:rPr kumimoji="1" lang="ja-JP" altLang="en-US" sz="1000" b="1" dirty="0">
                          <a:latin typeface="Meiryo UI" panose="020B0604030504040204" pitchFamily="50" charset="-128"/>
                          <a:ea typeface="Meiryo UI" panose="020B0604030504040204" pitchFamily="50" charset="-128"/>
                        </a:rPr>
                        <a:t>現地参加希望　　　オンライン参加希望</a:t>
                      </a:r>
                      <a:endParaRPr kumimoji="1" lang="en-US" altLang="ja-JP" sz="1000" b="1" dirty="0">
                        <a:latin typeface="Meiryo UI" panose="020B0604030504040204" pitchFamily="50" charset="-128"/>
                        <a:ea typeface="Meiryo UI" panose="020B0604030504040204" pitchFamily="50" charset="-128"/>
                      </a:endParaRPr>
                    </a:p>
                  </a:txBody>
                  <a:tcPr marL="86768" marR="86768" marT="43384" marB="43384"/>
                </a:tc>
                <a:extLst>
                  <a:ext uri="{0D108BD9-81ED-4DB2-BD59-A6C34878D82A}">
                    <a16:rowId xmlns:a16="http://schemas.microsoft.com/office/drawing/2014/main" val="68349839"/>
                  </a:ext>
                </a:extLst>
              </a:tr>
              <a:tr h="389044">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■個別相談の希望有無</a:t>
                      </a:r>
                      <a:endParaRPr kumimoji="1" lang="en-US" altLang="ja-JP" sz="1000" b="1" dirty="0">
                        <a:latin typeface="Meiryo UI" panose="020B0604030504040204" pitchFamily="50" charset="-128"/>
                        <a:ea typeface="Meiryo UI" panose="020B0604030504040204" pitchFamily="50" charset="-128"/>
                      </a:endParaRPr>
                    </a:p>
                  </a:txBody>
                  <a:tcPr marL="86768" marR="86768" marT="43384" marB="43384"/>
                </a:tc>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どちらかに〇をつけてください。　　　　</a:t>
                      </a:r>
                      <a:r>
                        <a:rPr kumimoji="1" lang="ja-JP" altLang="en-US" sz="1000" b="1" dirty="0">
                          <a:latin typeface="Meiryo UI" panose="020B0604030504040204" pitchFamily="50" charset="-128"/>
                          <a:ea typeface="Meiryo UI" panose="020B0604030504040204" pitchFamily="50" charset="-128"/>
                        </a:rPr>
                        <a:t>　あり　　　　　　　　　　　なし</a:t>
                      </a:r>
                      <a:endParaRPr kumimoji="1" lang="en-US" altLang="ja-JP" sz="1000" b="1" dirty="0">
                        <a:latin typeface="Meiryo UI" panose="020B0604030504040204" pitchFamily="50" charset="-128"/>
                        <a:ea typeface="Meiryo UI" panose="020B0604030504040204" pitchFamily="50" charset="-128"/>
                      </a:endParaRPr>
                    </a:p>
                  </a:txBody>
                  <a:tcPr marL="86768" marR="86768" marT="43384" marB="43384"/>
                </a:tc>
                <a:extLst>
                  <a:ext uri="{0D108BD9-81ED-4DB2-BD59-A6C34878D82A}">
                    <a16:rowId xmlns:a16="http://schemas.microsoft.com/office/drawing/2014/main" val="290565330"/>
                  </a:ext>
                </a:extLst>
              </a:tr>
              <a:tr h="861705">
                <a:tc>
                  <a:txBody>
                    <a:bodyPr/>
                    <a:lstStyle/>
                    <a:p>
                      <a:pPr algn="l"/>
                      <a:r>
                        <a:rPr kumimoji="1" lang="ja-JP" altLang="en-US" sz="1000" b="1" dirty="0">
                          <a:latin typeface="Meiryo UI" panose="020B0604030504040204" pitchFamily="50" charset="-128"/>
                          <a:ea typeface="Meiryo UI" panose="020B0604030504040204" pitchFamily="50" charset="-128"/>
                        </a:rPr>
                        <a:t>■もし、</a:t>
                      </a:r>
                      <a:r>
                        <a:rPr kumimoji="1" lang="en-US" altLang="ja-JP" sz="1000" b="1" dirty="0">
                          <a:latin typeface="Meiryo UI" panose="020B0604030504040204" pitchFamily="50" charset="-128"/>
                          <a:ea typeface="Meiryo UI" panose="020B0604030504040204" pitchFamily="50" charset="-128"/>
                        </a:rPr>
                        <a:t>NARAFRANCE</a:t>
                      </a:r>
                      <a:r>
                        <a:rPr kumimoji="1" lang="ja-JP" altLang="en-US" sz="1000" b="1" dirty="0">
                          <a:latin typeface="Meiryo UI" panose="020B0604030504040204" pitchFamily="50" charset="-128"/>
                          <a:ea typeface="Meiryo UI" panose="020B0604030504040204" pitchFamily="50" charset="-128"/>
                        </a:rPr>
                        <a:t>林様に個別に相談したい希望がありましたら、必ず相談内容を記入ください。</a:t>
                      </a:r>
                      <a:endParaRPr kumimoji="1" lang="en-US" altLang="ja-JP" sz="1000" b="1" dirty="0">
                        <a:latin typeface="Meiryo UI" panose="020B0604030504040204" pitchFamily="50" charset="-128"/>
                        <a:ea typeface="Meiryo UI" panose="020B0604030504040204" pitchFamily="50" charset="-128"/>
                      </a:endParaRPr>
                    </a:p>
                    <a:p>
                      <a:pPr algn="l"/>
                      <a:r>
                        <a:rPr kumimoji="1" lang="ja-JP" altLang="en-US" sz="1000" b="1" dirty="0">
                          <a:latin typeface="Meiryo UI" panose="020B0604030504040204" pitchFamily="50" charset="-128"/>
                          <a:ea typeface="Meiryo UI" panose="020B0604030504040204" pitchFamily="50" charset="-128"/>
                        </a:rPr>
                        <a:t>（講師へ事前に相談内容をお伝えして準備していただきます）</a:t>
                      </a:r>
                      <a:endParaRPr kumimoji="1" lang="en-US" altLang="ja-JP" sz="1000" b="1" dirty="0">
                        <a:latin typeface="Meiryo UI" panose="020B0604030504040204" pitchFamily="50" charset="-128"/>
                        <a:ea typeface="Meiryo UI" panose="020B0604030504040204" pitchFamily="50" charset="-128"/>
                      </a:endParaRPr>
                    </a:p>
                  </a:txBody>
                  <a:tcPr marL="86768" marR="86768" marT="43384" marB="43384"/>
                </a:tc>
                <a:tc>
                  <a:txBody>
                    <a:bodyPr/>
                    <a:lstStyle/>
                    <a:p>
                      <a:endParaRPr kumimoji="1" lang="ja-JP" altLang="en-US" sz="1000" dirty="0">
                        <a:latin typeface="Meiryo UI" panose="020B0604030504040204" pitchFamily="50" charset="-128"/>
                        <a:ea typeface="Meiryo UI" panose="020B0604030504040204" pitchFamily="50" charset="-128"/>
                      </a:endParaRPr>
                    </a:p>
                  </a:txBody>
                  <a:tcPr marL="86768" marR="86768" marT="43384" marB="43384"/>
                </a:tc>
                <a:extLst>
                  <a:ext uri="{0D108BD9-81ED-4DB2-BD59-A6C34878D82A}">
                    <a16:rowId xmlns:a16="http://schemas.microsoft.com/office/drawing/2014/main" val="952631281"/>
                  </a:ext>
                </a:extLst>
              </a:tr>
              <a:tr h="342505">
                <a:tc>
                  <a:txBody>
                    <a:bodyPr/>
                    <a:lstStyle/>
                    <a:p>
                      <a:pPr algn="l"/>
                      <a:r>
                        <a:rPr kumimoji="1" lang="ja-JP" altLang="en-US" sz="1000" b="1" dirty="0">
                          <a:latin typeface="Meiryo UI" panose="020B0604030504040204" pitchFamily="50" charset="-128"/>
                          <a:ea typeface="Meiryo UI" panose="020B0604030504040204" pitchFamily="50" charset="-128"/>
                        </a:rPr>
                        <a:t>団体・企業名</a:t>
                      </a:r>
                    </a:p>
                  </a:txBody>
                  <a:tcPr marL="86768" marR="86768" marT="43384" marB="43384"/>
                </a:tc>
                <a:tc>
                  <a:txBody>
                    <a:bodyPr/>
                    <a:lstStyle/>
                    <a:p>
                      <a:endParaRPr kumimoji="1" lang="ja-JP" altLang="en-US" sz="1000" dirty="0">
                        <a:latin typeface="Meiryo UI" panose="020B0604030504040204" pitchFamily="50" charset="-128"/>
                        <a:ea typeface="Meiryo UI" panose="020B0604030504040204" pitchFamily="50" charset="-128"/>
                      </a:endParaRPr>
                    </a:p>
                  </a:txBody>
                  <a:tcPr marL="86768" marR="86768" marT="43384" marB="43384"/>
                </a:tc>
                <a:extLst>
                  <a:ext uri="{0D108BD9-81ED-4DB2-BD59-A6C34878D82A}">
                    <a16:rowId xmlns:a16="http://schemas.microsoft.com/office/drawing/2014/main" val="216943312"/>
                  </a:ext>
                </a:extLst>
              </a:tr>
              <a:tr h="53811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役職・参加者氏名</a:t>
                      </a:r>
                      <a:endParaRPr kumimoji="1" lang="en-US" altLang="ja-JP" sz="1000" b="1"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dirty="0">
                          <a:latin typeface="Meiryo UI" panose="020B0604030504040204" pitchFamily="50" charset="-128"/>
                          <a:ea typeface="Meiryo UI" panose="020B0604030504040204" pitchFamily="50" charset="-128"/>
                        </a:rPr>
                        <a:t>（複数名おられる場合についても参加希望の方のお名前を全員分ご記入ください</a:t>
                      </a:r>
                      <a:r>
                        <a:rPr kumimoji="1" lang="ja-JP" altLang="en-US" sz="1000" b="1" dirty="0">
                          <a:latin typeface="Meiryo UI" panose="020B0604030504040204" pitchFamily="50" charset="-128"/>
                          <a:ea typeface="Meiryo UI" panose="020B0604030504040204" pitchFamily="50" charset="-128"/>
                        </a:rPr>
                        <a:t>）</a:t>
                      </a:r>
                    </a:p>
                  </a:txBody>
                  <a:tcPr marL="86768" marR="86768" marT="43384" marB="43384"/>
                </a:tc>
                <a:tc>
                  <a:txBody>
                    <a:bodyPr/>
                    <a:lstStyle/>
                    <a:p>
                      <a:endParaRPr kumimoji="1" lang="ja-JP" altLang="en-US" sz="1000" dirty="0">
                        <a:latin typeface="Meiryo UI" panose="020B0604030504040204" pitchFamily="50" charset="-128"/>
                        <a:ea typeface="Meiryo UI" panose="020B0604030504040204" pitchFamily="50" charset="-128"/>
                      </a:endParaRPr>
                    </a:p>
                  </a:txBody>
                  <a:tcPr marL="86768" marR="86768" marT="43384" marB="43384"/>
                </a:tc>
                <a:extLst>
                  <a:ext uri="{0D108BD9-81ED-4DB2-BD59-A6C34878D82A}">
                    <a16:rowId xmlns:a16="http://schemas.microsoft.com/office/drawing/2014/main" val="675160916"/>
                  </a:ext>
                </a:extLst>
              </a:tr>
              <a:tr h="343353">
                <a:tc>
                  <a:txBody>
                    <a:bodyPr/>
                    <a:lstStyle/>
                    <a:p>
                      <a:pPr algn="l"/>
                      <a:r>
                        <a:rPr kumimoji="1" lang="ja-JP" altLang="en-US" sz="1000" b="1" dirty="0">
                          <a:latin typeface="Meiryo UI" panose="020B0604030504040204" pitchFamily="50" charset="-128"/>
                          <a:ea typeface="Meiryo UI" panose="020B0604030504040204" pitchFamily="50" charset="-128"/>
                        </a:rPr>
                        <a:t>住所</a:t>
                      </a:r>
                    </a:p>
                  </a:txBody>
                  <a:tcPr marL="86768" marR="86768" marT="43384" marB="43384"/>
                </a:tc>
                <a:tc>
                  <a:txBody>
                    <a:bodyPr/>
                    <a:lstStyle/>
                    <a:p>
                      <a:endParaRPr kumimoji="1" lang="ja-JP" altLang="en-US" sz="1000" dirty="0">
                        <a:latin typeface="Meiryo UI" panose="020B0604030504040204" pitchFamily="50" charset="-128"/>
                        <a:ea typeface="Meiryo UI" panose="020B0604030504040204" pitchFamily="50" charset="-128"/>
                      </a:endParaRPr>
                    </a:p>
                  </a:txBody>
                  <a:tcPr marL="86768" marR="86768" marT="43384" marB="43384"/>
                </a:tc>
                <a:extLst>
                  <a:ext uri="{0D108BD9-81ED-4DB2-BD59-A6C34878D82A}">
                    <a16:rowId xmlns:a16="http://schemas.microsoft.com/office/drawing/2014/main" val="2395549844"/>
                  </a:ext>
                </a:extLst>
              </a:tr>
              <a:tr h="331088">
                <a:tc>
                  <a:txBody>
                    <a:bodyPr/>
                    <a:lstStyle/>
                    <a:p>
                      <a:pPr algn="l"/>
                      <a:r>
                        <a:rPr kumimoji="1" lang="ja-JP" altLang="en-US" sz="1000" b="1" dirty="0">
                          <a:latin typeface="Meiryo UI" panose="020B0604030504040204" pitchFamily="50" charset="-128"/>
                          <a:ea typeface="Meiryo UI" panose="020B0604030504040204" pitchFamily="50" charset="-128"/>
                        </a:rPr>
                        <a:t>連絡先電話番号</a:t>
                      </a:r>
                    </a:p>
                  </a:txBody>
                  <a:tcPr marL="86768" marR="86768" marT="43384" marB="43384"/>
                </a:tc>
                <a:tc>
                  <a:txBody>
                    <a:bodyPr/>
                    <a:lstStyle/>
                    <a:p>
                      <a:endParaRPr kumimoji="1" lang="ja-JP" altLang="en-US" sz="1000" dirty="0">
                        <a:latin typeface="Meiryo UI" panose="020B0604030504040204" pitchFamily="50" charset="-128"/>
                        <a:ea typeface="Meiryo UI" panose="020B0604030504040204" pitchFamily="50" charset="-128"/>
                      </a:endParaRPr>
                    </a:p>
                  </a:txBody>
                  <a:tcPr marL="86768" marR="86768" marT="43384" marB="43384"/>
                </a:tc>
                <a:extLst>
                  <a:ext uri="{0D108BD9-81ED-4DB2-BD59-A6C34878D82A}">
                    <a16:rowId xmlns:a16="http://schemas.microsoft.com/office/drawing/2014/main" val="1135065113"/>
                  </a:ext>
                </a:extLst>
              </a:tr>
              <a:tr h="319671">
                <a:tc>
                  <a:txBody>
                    <a:bodyPr/>
                    <a:lstStyle/>
                    <a:p>
                      <a:pPr algn="l"/>
                      <a:r>
                        <a:rPr kumimoji="1" lang="ja-JP" altLang="en-US" sz="1000" b="1" dirty="0">
                          <a:latin typeface="Meiryo UI" panose="020B0604030504040204" pitchFamily="50" charset="-128"/>
                          <a:ea typeface="Meiryo UI" panose="020B0604030504040204" pitchFamily="50" charset="-128"/>
                        </a:rPr>
                        <a:t>連絡先メールアドレス</a:t>
                      </a:r>
                    </a:p>
                  </a:txBody>
                  <a:tcPr marL="86768" marR="86768" marT="43384" marB="43384"/>
                </a:tc>
                <a:tc>
                  <a:txBody>
                    <a:bodyPr/>
                    <a:lstStyle/>
                    <a:p>
                      <a:endParaRPr kumimoji="1" lang="ja-JP" altLang="en-US" sz="1000" dirty="0">
                        <a:latin typeface="Meiryo UI" panose="020B0604030504040204" pitchFamily="50" charset="-128"/>
                        <a:ea typeface="Meiryo UI" panose="020B0604030504040204" pitchFamily="50" charset="-128"/>
                      </a:endParaRPr>
                    </a:p>
                  </a:txBody>
                  <a:tcPr marL="86768" marR="86768" marT="43384" marB="43384"/>
                </a:tc>
                <a:extLst>
                  <a:ext uri="{0D108BD9-81ED-4DB2-BD59-A6C34878D82A}">
                    <a16:rowId xmlns:a16="http://schemas.microsoft.com/office/drawing/2014/main" val="3616537661"/>
                  </a:ext>
                </a:extLst>
              </a:tr>
            </a:tbl>
          </a:graphicData>
        </a:graphic>
      </p:graphicFrame>
      <p:sp>
        <p:nvSpPr>
          <p:cNvPr id="9" name="テキスト ボックス 8">
            <a:extLst>
              <a:ext uri="{FF2B5EF4-FFF2-40B4-BE49-F238E27FC236}">
                <a16:creationId xmlns:a16="http://schemas.microsoft.com/office/drawing/2014/main" id="{434EDE9C-E9FF-FCFC-4351-2F1AF8E9A161}"/>
              </a:ext>
            </a:extLst>
          </p:cNvPr>
          <p:cNvSpPr txBox="1"/>
          <p:nvPr/>
        </p:nvSpPr>
        <p:spPr>
          <a:xfrm>
            <a:off x="13269" y="12363"/>
            <a:ext cx="6831464" cy="1523174"/>
          </a:xfrm>
          <a:prstGeom prst="rect">
            <a:avLst/>
          </a:prstGeom>
          <a:noFill/>
        </p:spPr>
        <p:txBody>
          <a:bodyPr wrap="square" rtlCol="0">
            <a:spAutoFit/>
          </a:bodyPr>
          <a:lstStyle/>
          <a:p>
            <a:pPr algn="ctr"/>
            <a:r>
              <a:rPr kumimoji="1" lang="en-US" altLang="ja-JP" sz="1708" b="1" dirty="0">
                <a:solidFill>
                  <a:srgbClr val="3333FF"/>
                </a:solidFill>
                <a:latin typeface="Meiryo UI" panose="020B0604030504040204" pitchFamily="50" charset="-128"/>
                <a:ea typeface="Meiryo UI" panose="020B0604030504040204" pitchFamily="50" charset="-128"/>
              </a:rPr>
              <a:t>SIAL</a:t>
            </a:r>
            <a:r>
              <a:rPr kumimoji="1" lang="ja-JP" altLang="en-US" sz="1708" b="1" dirty="0">
                <a:solidFill>
                  <a:srgbClr val="3333FF"/>
                </a:solidFill>
                <a:latin typeface="Meiryo UI" panose="020B0604030504040204" pitchFamily="50" charset="-128"/>
                <a:ea typeface="Meiryo UI" panose="020B0604030504040204" pitchFamily="50" charset="-128"/>
              </a:rPr>
              <a:t>結果報告 及び セミナー「楽しく</a:t>
            </a:r>
            <a:r>
              <a:rPr lang="ja-JP" altLang="en-US" sz="1708" b="1" dirty="0">
                <a:solidFill>
                  <a:srgbClr val="3333FF"/>
                </a:solidFill>
                <a:latin typeface="Meiryo UI" panose="020B0604030504040204" pitchFamily="50" charset="-128"/>
                <a:ea typeface="Meiryo UI" panose="020B0604030504040204" pitchFamily="50" charset="-128"/>
              </a:rPr>
              <a:t>知ろう</a:t>
            </a:r>
            <a:r>
              <a:rPr kumimoji="1" lang="ja-JP" altLang="en-US" sz="1708" b="1" dirty="0">
                <a:solidFill>
                  <a:srgbClr val="3333FF"/>
                </a:solidFill>
                <a:latin typeface="Meiryo UI" panose="020B0604030504040204" pitchFamily="50" charset="-128"/>
                <a:ea typeface="Meiryo UI" panose="020B0604030504040204" pitchFamily="50" charset="-128"/>
              </a:rPr>
              <a:t>！フランスとの食ビジネス」</a:t>
            </a:r>
            <a:endParaRPr kumimoji="1" lang="en-US" altLang="ja-JP" sz="1708" b="1" dirty="0">
              <a:solidFill>
                <a:srgbClr val="3333FF"/>
              </a:solidFill>
              <a:latin typeface="Meiryo UI" panose="020B0604030504040204" pitchFamily="50" charset="-128"/>
              <a:ea typeface="Meiryo UI" panose="020B0604030504040204" pitchFamily="50" charset="-128"/>
            </a:endParaRPr>
          </a:p>
          <a:p>
            <a:pPr algn="ctr"/>
            <a:r>
              <a:rPr kumimoji="1" lang="ja-JP" altLang="en-US" sz="1708" b="1" dirty="0">
                <a:solidFill>
                  <a:srgbClr val="3333FF"/>
                </a:solidFill>
                <a:latin typeface="Meiryo UI" panose="020B0604030504040204" pitchFamily="50" charset="-128"/>
                <a:ea typeface="Meiryo UI" panose="020B0604030504040204" pitchFamily="50" charset="-128"/>
              </a:rPr>
              <a:t>（参加費無料）</a:t>
            </a:r>
            <a:endParaRPr kumimoji="1" lang="en-US" altLang="ja-JP" sz="1708" b="1" dirty="0">
              <a:solidFill>
                <a:srgbClr val="3333FF"/>
              </a:solidFill>
              <a:latin typeface="Meiryo UI" panose="020B0604030504040204" pitchFamily="50" charset="-128"/>
              <a:ea typeface="Meiryo UI" panose="020B0604030504040204" pitchFamily="50" charset="-128"/>
            </a:endParaRPr>
          </a:p>
          <a:p>
            <a:pPr algn="ctr"/>
            <a:r>
              <a:rPr kumimoji="1" lang="ja-JP" altLang="en-US" sz="2277" b="1" dirty="0">
                <a:solidFill>
                  <a:srgbClr val="3333FF"/>
                </a:solidFill>
                <a:latin typeface="Meiryo UI" panose="020B0604030504040204" pitchFamily="50" charset="-128"/>
                <a:ea typeface="Meiryo UI" panose="020B0604030504040204" pitchFamily="50" charset="-128"/>
              </a:rPr>
              <a:t>参加申込書</a:t>
            </a:r>
            <a:endParaRPr kumimoji="1" lang="en-US" altLang="ja-JP" sz="2277" b="1" dirty="0">
              <a:solidFill>
                <a:srgbClr val="3333FF"/>
              </a:solidFill>
              <a:latin typeface="Meiryo UI" panose="020B0604030504040204" pitchFamily="50" charset="-128"/>
              <a:ea typeface="Meiryo UI" panose="020B0604030504040204" pitchFamily="50" charset="-128"/>
            </a:endParaRPr>
          </a:p>
          <a:p>
            <a:pPr algn="ctr"/>
            <a:r>
              <a:rPr lang="ja-JP" altLang="en-US" sz="1328" b="1" dirty="0">
                <a:solidFill>
                  <a:srgbClr val="3333FF"/>
                </a:solidFill>
                <a:latin typeface="Meiryo UI" panose="020B0604030504040204" pitchFamily="50" charset="-128"/>
                <a:ea typeface="Meiryo UI" panose="020B0604030504040204" pitchFamily="50" charset="-128"/>
              </a:rPr>
              <a:t>１２</a:t>
            </a:r>
            <a:r>
              <a:rPr kumimoji="1" lang="ja-JP" altLang="en-US" sz="1328" b="1" dirty="0">
                <a:solidFill>
                  <a:srgbClr val="3333FF"/>
                </a:solidFill>
                <a:latin typeface="Meiryo UI" panose="020B0604030504040204" pitchFamily="50" charset="-128"/>
                <a:ea typeface="Meiryo UI" panose="020B0604030504040204" pitchFamily="50" charset="-128"/>
              </a:rPr>
              <a:t>月</a:t>
            </a:r>
            <a:r>
              <a:rPr lang="ja-JP" altLang="en-US" sz="1328" b="1" dirty="0">
                <a:solidFill>
                  <a:srgbClr val="3333FF"/>
                </a:solidFill>
                <a:latin typeface="Meiryo UI" panose="020B0604030504040204" pitchFamily="50" charset="-128"/>
                <a:ea typeface="Meiryo UI" panose="020B0604030504040204" pitchFamily="50" charset="-128"/>
              </a:rPr>
              <a:t>１５</a:t>
            </a:r>
            <a:r>
              <a:rPr kumimoji="1" lang="ja-JP" altLang="en-US" sz="1328" b="1" dirty="0">
                <a:solidFill>
                  <a:srgbClr val="3333FF"/>
                </a:solidFill>
                <a:latin typeface="Meiryo UI" panose="020B0604030504040204" pitchFamily="50" charset="-128"/>
                <a:ea typeface="Meiryo UI" panose="020B0604030504040204" pitchFamily="50" charset="-128"/>
              </a:rPr>
              <a:t>日（木）</a:t>
            </a:r>
            <a:r>
              <a:rPr kumimoji="1" lang="en-US" altLang="ja-JP" sz="1328" b="1" dirty="0">
                <a:solidFill>
                  <a:srgbClr val="3333FF"/>
                </a:solidFill>
                <a:latin typeface="Meiryo UI" panose="020B0604030504040204" pitchFamily="50" charset="-128"/>
                <a:ea typeface="Meiryo UI" panose="020B0604030504040204" pitchFamily="50" charset="-128"/>
              </a:rPr>
              <a:t>1</a:t>
            </a:r>
            <a:r>
              <a:rPr lang="ja-JP" altLang="en-US" sz="1328" b="1" dirty="0">
                <a:solidFill>
                  <a:srgbClr val="3333FF"/>
                </a:solidFill>
                <a:latin typeface="Meiryo UI" panose="020B0604030504040204" pitchFamily="50" charset="-128"/>
                <a:ea typeface="Meiryo UI" panose="020B0604030504040204" pitchFamily="50" charset="-128"/>
              </a:rPr>
              <a:t>５</a:t>
            </a:r>
            <a:r>
              <a:rPr kumimoji="1" lang="ja-JP" altLang="en-US" sz="1328" b="1" dirty="0">
                <a:solidFill>
                  <a:srgbClr val="3333FF"/>
                </a:solidFill>
                <a:latin typeface="Meiryo UI" panose="020B0604030504040204" pitchFamily="50" charset="-128"/>
                <a:ea typeface="Meiryo UI" panose="020B0604030504040204" pitchFamily="50" charset="-128"/>
              </a:rPr>
              <a:t>：</a:t>
            </a:r>
            <a:r>
              <a:rPr kumimoji="1" lang="en-US" altLang="ja-JP" sz="1328" b="1" dirty="0">
                <a:solidFill>
                  <a:srgbClr val="3333FF"/>
                </a:solidFill>
                <a:latin typeface="Meiryo UI" panose="020B0604030504040204" pitchFamily="50" charset="-128"/>
                <a:ea typeface="Meiryo UI" panose="020B0604030504040204" pitchFamily="50" charset="-128"/>
              </a:rPr>
              <a:t>00</a:t>
            </a:r>
            <a:r>
              <a:rPr kumimoji="1" lang="ja-JP" altLang="en-US" sz="1328" b="1" dirty="0">
                <a:solidFill>
                  <a:srgbClr val="3333FF"/>
                </a:solidFill>
                <a:latin typeface="Meiryo UI" panose="020B0604030504040204" pitchFamily="50" charset="-128"/>
                <a:ea typeface="Meiryo UI" panose="020B0604030504040204" pitchFamily="50" charset="-128"/>
              </a:rPr>
              <a:t>～１７：００　くまもと県民交流館パレア</a:t>
            </a:r>
            <a:r>
              <a:rPr kumimoji="1" lang="en-US" altLang="ja-JP" sz="1328" b="1" dirty="0">
                <a:solidFill>
                  <a:srgbClr val="3333FF"/>
                </a:solidFill>
                <a:latin typeface="Meiryo UI" panose="020B0604030504040204" pitchFamily="50" charset="-128"/>
                <a:ea typeface="Meiryo UI" panose="020B0604030504040204" pitchFamily="50" charset="-128"/>
              </a:rPr>
              <a:t>10</a:t>
            </a:r>
            <a:r>
              <a:rPr kumimoji="1" lang="ja-JP" altLang="en-US" sz="1328" b="1" dirty="0">
                <a:solidFill>
                  <a:srgbClr val="3333FF"/>
                </a:solidFill>
                <a:latin typeface="Meiryo UI" panose="020B0604030504040204" pitchFamily="50" charset="-128"/>
                <a:ea typeface="Meiryo UI" panose="020B0604030504040204" pitchFamily="50" charset="-128"/>
              </a:rPr>
              <a:t>階　会議室８</a:t>
            </a:r>
            <a:endParaRPr kumimoji="1" lang="en-US" altLang="ja-JP" sz="1328" b="1" dirty="0">
              <a:solidFill>
                <a:srgbClr val="3333FF"/>
              </a:solidFill>
              <a:latin typeface="Meiryo UI" panose="020B0604030504040204" pitchFamily="50" charset="-128"/>
              <a:ea typeface="Meiryo UI" panose="020B0604030504040204" pitchFamily="50" charset="-128"/>
            </a:endParaRPr>
          </a:p>
          <a:p>
            <a:pPr algn="ctr"/>
            <a:endParaRPr kumimoji="1" lang="ja-JP" altLang="en-US" sz="2277" b="1" dirty="0">
              <a:solidFill>
                <a:srgbClr val="3333FF"/>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41C8731-B93C-300F-DDCD-8252D5A4812E}"/>
              </a:ext>
            </a:extLst>
          </p:cNvPr>
          <p:cNvSpPr txBox="1"/>
          <p:nvPr/>
        </p:nvSpPr>
        <p:spPr>
          <a:xfrm>
            <a:off x="70355" y="1352659"/>
            <a:ext cx="6758055" cy="3046988"/>
          </a:xfrm>
          <a:prstGeom prst="rect">
            <a:avLst/>
          </a:prstGeom>
          <a:noFill/>
          <a:ln w="19050">
            <a:solidFill>
              <a:srgbClr val="333399"/>
            </a:solid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■第一部　報告・セミナー　　</a:t>
            </a:r>
            <a:r>
              <a:rPr lang="en-US" altLang="ja-JP" sz="1200" dirty="0">
                <a:latin typeface="Meiryo UI" panose="020B0604030504040204" pitchFamily="50" charset="-128"/>
                <a:ea typeface="Meiryo UI" panose="020B0604030504040204" pitchFamily="50" charset="-128"/>
              </a:rPr>
              <a:t>15</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00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a:t>
            </a:r>
            <a:r>
              <a:rPr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SIAL PARIS 2022</a:t>
            </a:r>
            <a:r>
              <a:rPr kumimoji="1" lang="ja-JP" altLang="en-US" sz="1200" dirty="0">
                <a:latin typeface="Meiryo UI" panose="020B0604030504040204" pitchFamily="50" charset="-128"/>
                <a:ea typeface="Meiryo UI" panose="020B0604030504040204" pitchFamily="50" charset="-128"/>
              </a:rPr>
              <a:t>出展結果報告・市場調査結果</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九州地域バイオクラスター推進協議会　プロジェクトマネージャー　　　　　　　　　</a:t>
            </a:r>
            <a:r>
              <a:rPr lang="ja-JP" altLang="en-US" sz="1200" dirty="0">
                <a:latin typeface="Meiryo UI" panose="020B0604030504040204" pitchFamily="50" charset="-128"/>
                <a:ea typeface="Meiryo UI" panose="020B0604030504040204" pitchFamily="50" charset="-128"/>
              </a:rPr>
              <a:t>森下　惟一</a:t>
            </a:r>
            <a:r>
              <a:rPr kumimoji="1" lang="zh-TW" altLang="en-US" sz="1200" dirty="0">
                <a:latin typeface="Meiryo UI" panose="020B0604030504040204" pitchFamily="50" charset="-128"/>
                <a:ea typeface="Meiryo UI" panose="020B0604030504040204" pitchFamily="50" charset="-128"/>
              </a:rPr>
              <a:t>氏</a:t>
            </a:r>
            <a:endParaRPr kumimoji="1" lang="en-US" altLang="zh-TW" sz="1200" dirty="0">
              <a:latin typeface="Meiryo UI" panose="020B0604030504040204" pitchFamily="50" charset="-128"/>
              <a:ea typeface="Meiryo UI" panose="020B0604030504040204" pitchFamily="50" charset="-128"/>
            </a:endParaRPr>
          </a:p>
          <a:p>
            <a:endParaRPr kumimoji="1" lang="en-US" altLang="zh-TW" sz="8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対仏事業企画運営担当として、</a:t>
            </a:r>
            <a:r>
              <a:rPr kumimoji="1" lang="en-US" altLang="ja-JP" sz="1200" dirty="0">
                <a:latin typeface="Meiryo UI" panose="020B0604030504040204" pitchFamily="50" charset="-128"/>
                <a:ea typeface="Meiryo UI" panose="020B0604030504040204" pitchFamily="50" charset="-128"/>
              </a:rPr>
              <a:t>SIAL PARIS 2022</a:t>
            </a:r>
            <a:r>
              <a:rPr kumimoji="1" lang="ja-JP" altLang="en-US" sz="1200" dirty="0">
                <a:latin typeface="Meiryo UI" panose="020B0604030504040204" pitchFamily="50" charset="-128"/>
                <a:ea typeface="Meiryo UI" panose="020B0604030504040204" pitchFamily="50" charset="-128"/>
              </a:rPr>
              <a:t>出展を取り纏め、</a:t>
            </a:r>
            <a:r>
              <a:rPr kumimoji="1" lang="en-US" altLang="ja-JP" sz="1200" dirty="0">
                <a:latin typeface="Meiryo UI" panose="020B0604030504040204" pitchFamily="50" charset="-128"/>
                <a:ea typeface="Meiryo UI" panose="020B0604030504040204" pitchFamily="50" charset="-128"/>
              </a:rPr>
              <a:t>SIAL</a:t>
            </a:r>
            <a:r>
              <a:rPr kumimoji="1" lang="ja-JP" altLang="en-US" sz="1200" dirty="0">
                <a:latin typeface="Meiryo UI" panose="020B0604030504040204" pitchFamily="50" charset="-128"/>
                <a:ea typeface="Meiryo UI" panose="020B0604030504040204" pitchFamily="50" charset="-128"/>
              </a:rPr>
              <a:t>においてフランスの商社</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・バイヤー・シェフとの商談、パリ市内の販売店を訪問し、市場調査を行ったので結果について説明して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いただきます。</a:t>
            </a:r>
          </a:p>
          <a:p>
            <a:endParaRPr kumimoji="1" lang="en-US" altLang="ja-JP" sz="8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楽しく</a:t>
            </a:r>
            <a:r>
              <a:rPr lang="ja-JP" altLang="en-US" sz="1200" dirty="0">
                <a:latin typeface="Meiryo UI" panose="020B0604030504040204" pitchFamily="50" charset="-128"/>
                <a:ea typeface="Meiryo UI" panose="020B0604030504040204" pitchFamily="50" charset="-128"/>
              </a:rPr>
              <a:t>知ろう</a:t>
            </a:r>
            <a:r>
              <a:rPr kumimoji="1" lang="ja-JP" altLang="en-US" sz="1200" dirty="0">
                <a:latin typeface="Meiryo UI" panose="020B0604030504040204" pitchFamily="50" charset="-128"/>
                <a:ea typeface="Meiryo UI" panose="020B0604030504040204" pitchFamily="50" charset="-128"/>
              </a:rPr>
              <a:t>！フランスとの食ビジネス</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株式会社</a:t>
            </a:r>
            <a:r>
              <a:rPr kumimoji="1" lang="en-US" altLang="ja-JP" sz="1200" dirty="0">
                <a:latin typeface="Meiryo UI" panose="020B0604030504040204" pitchFamily="50" charset="-128"/>
                <a:ea typeface="Meiryo UI" panose="020B0604030504040204" pitchFamily="50" charset="-128"/>
              </a:rPr>
              <a:t>NARAFRANCE</a:t>
            </a:r>
            <a:r>
              <a:rPr kumimoji="1" lang="ja-JP" altLang="en-US" sz="1200" dirty="0">
                <a:latin typeface="Meiryo UI" panose="020B0604030504040204" pitchFamily="50" charset="-128"/>
                <a:ea typeface="Meiryo UI" panose="020B0604030504040204" pitchFamily="50" charset="-128"/>
              </a:rPr>
              <a:t>　代表取締役　　　　　　　　　　　　　　　　　　　　　　</a:t>
            </a:r>
            <a:r>
              <a:rPr lang="ja-JP" altLang="en-US" sz="1200" dirty="0">
                <a:latin typeface="Meiryo UI" panose="020B0604030504040204" pitchFamily="50" charset="-128"/>
                <a:ea typeface="Meiryo UI" panose="020B0604030504040204" pitchFamily="50" charset="-128"/>
              </a:rPr>
              <a:t>林　薫子　</a:t>
            </a:r>
            <a:r>
              <a:rPr kumimoji="1" lang="zh-TW" altLang="en-US" sz="1200" dirty="0">
                <a:latin typeface="Meiryo UI" panose="020B0604030504040204" pitchFamily="50" charset="-128"/>
                <a:ea typeface="Meiryo UI" panose="020B0604030504040204" pitchFamily="50" charset="-128"/>
              </a:rPr>
              <a:t>氏</a:t>
            </a:r>
            <a:endParaRPr kumimoji="1" lang="en-US" altLang="zh-TW" sz="1200" dirty="0">
              <a:latin typeface="Meiryo UI" panose="020B0604030504040204" pitchFamily="50" charset="-128"/>
              <a:ea typeface="Meiryo UI" panose="020B0604030504040204" pitchFamily="50" charset="-128"/>
            </a:endParaRPr>
          </a:p>
          <a:p>
            <a:endParaRPr kumimoji="1" lang="en-US" altLang="zh-TW"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在日フランス大使館貿易投資庁</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ビジネスフランスで上席貿易担当官としてフランス製品の日本進出に</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従事した後、</a:t>
            </a:r>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月に日仏通訳・ビジネスサポートの株式会社</a:t>
            </a:r>
            <a:r>
              <a:rPr kumimoji="1" lang="en-US" altLang="ja-JP" sz="1200" dirty="0">
                <a:latin typeface="Meiryo UI" panose="020B0604030504040204" pitchFamily="50" charset="-128"/>
                <a:ea typeface="Meiryo UI" panose="020B0604030504040204" pitchFamily="50" charset="-128"/>
              </a:rPr>
              <a:t>NARAFRANCE</a:t>
            </a:r>
            <a:r>
              <a:rPr kumimoji="1" lang="ja-JP" altLang="en-US" sz="1200" dirty="0">
                <a:latin typeface="Meiryo UI" panose="020B0604030504040204" pitchFamily="50" charset="-128"/>
                <a:ea typeface="Meiryo UI" panose="020B0604030504040204" pitchFamily="50" charset="-128"/>
              </a:rPr>
              <a:t>を起業。</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アフターコロナのフランスの現在や日本とフランスのビジネスのリアルについて説明していただきます。</a:t>
            </a:r>
            <a:endParaRPr kumimoji="1" lang="en-US" altLang="ja-JP" sz="12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■第二部　パネルディスカッション・質疑応答　</a:t>
            </a:r>
            <a:r>
              <a:rPr kumimoji="1" lang="en-US" altLang="ja-JP" sz="1200" dirty="0">
                <a:latin typeface="Meiryo UI" panose="020B0604030504040204" pitchFamily="50" charset="-128"/>
                <a:ea typeface="Meiryo UI" panose="020B0604030504040204" pitchFamily="50" charset="-128"/>
              </a:rPr>
              <a:t>16</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17</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00</a:t>
            </a:r>
          </a:p>
          <a:p>
            <a:r>
              <a:rPr kumimoji="1" lang="ja-JP" altLang="en-US" sz="1200" dirty="0">
                <a:latin typeface="Meiryo UI" panose="020B0604030504040204" pitchFamily="50" charset="-128"/>
                <a:ea typeface="Meiryo UI" panose="020B0604030504040204" pitchFamily="50" charset="-128"/>
              </a:rPr>
              <a:t>　森下氏をモデレーターとして林氏とのフランスの関するディスカッション及び質疑応答を行います。</a:t>
            </a:r>
          </a:p>
        </p:txBody>
      </p:sp>
    </p:spTree>
    <p:extLst>
      <p:ext uri="{BB962C8B-B14F-4D97-AF65-F5344CB8AC3E}">
        <p14:creationId xmlns:p14="http://schemas.microsoft.com/office/powerpoint/2010/main" val="22299651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1142</TotalTime>
  <Words>487</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森下 惟一</dc:creator>
  <cp:lastModifiedBy>sangaku-3</cp:lastModifiedBy>
  <cp:revision>65</cp:revision>
  <cp:lastPrinted>2022-11-24T07:03:27Z</cp:lastPrinted>
  <dcterms:created xsi:type="dcterms:W3CDTF">2022-05-19T04:12:40Z</dcterms:created>
  <dcterms:modified xsi:type="dcterms:W3CDTF">2022-12-05T07:35:51Z</dcterms:modified>
</cp:coreProperties>
</file>