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3" r:id="rId2"/>
    <p:sldId id="264" r:id="rId3"/>
  </p:sldIdLst>
  <p:sldSz cx="6858000" cy="9906000" type="A4"/>
  <p:notesSz cx="7099300" cy="10234613"/>
  <p:defaultTextStyle>
    <a:defPPr>
      <a:defRPr lang="ja-JP"/>
    </a:defPPr>
    <a:lvl1pPr marL="0" algn="l" defTabSz="538764" rtl="0" eaLnBrk="1" latinLnBrk="0" hangingPunct="1">
      <a:defRPr kumimoji="1" sz="1061" kern="1200">
        <a:solidFill>
          <a:schemeClr val="tx1"/>
        </a:solidFill>
        <a:latin typeface="+mn-lt"/>
        <a:ea typeface="+mn-ea"/>
        <a:cs typeface="+mn-cs"/>
      </a:defRPr>
    </a:lvl1pPr>
    <a:lvl2pPr marL="269382" algn="l" defTabSz="538764" rtl="0" eaLnBrk="1" latinLnBrk="0" hangingPunct="1">
      <a:defRPr kumimoji="1" sz="1061" kern="1200">
        <a:solidFill>
          <a:schemeClr val="tx1"/>
        </a:solidFill>
        <a:latin typeface="+mn-lt"/>
        <a:ea typeface="+mn-ea"/>
        <a:cs typeface="+mn-cs"/>
      </a:defRPr>
    </a:lvl2pPr>
    <a:lvl3pPr marL="538764" algn="l" defTabSz="538764" rtl="0" eaLnBrk="1" latinLnBrk="0" hangingPunct="1">
      <a:defRPr kumimoji="1" sz="1061" kern="1200">
        <a:solidFill>
          <a:schemeClr val="tx1"/>
        </a:solidFill>
        <a:latin typeface="+mn-lt"/>
        <a:ea typeface="+mn-ea"/>
        <a:cs typeface="+mn-cs"/>
      </a:defRPr>
    </a:lvl3pPr>
    <a:lvl4pPr marL="808147" algn="l" defTabSz="538764" rtl="0" eaLnBrk="1" latinLnBrk="0" hangingPunct="1">
      <a:defRPr kumimoji="1" sz="1061" kern="1200">
        <a:solidFill>
          <a:schemeClr val="tx1"/>
        </a:solidFill>
        <a:latin typeface="+mn-lt"/>
        <a:ea typeface="+mn-ea"/>
        <a:cs typeface="+mn-cs"/>
      </a:defRPr>
    </a:lvl4pPr>
    <a:lvl5pPr marL="1077529" algn="l" defTabSz="538764" rtl="0" eaLnBrk="1" latinLnBrk="0" hangingPunct="1">
      <a:defRPr kumimoji="1" sz="1061" kern="1200">
        <a:solidFill>
          <a:schemeClr val="tx1"/>
        </a:solidFill>
        <a:latin typeface="+mn-lt"/>
        <a:ea typeface="+mn-ea"/>
        <a:cs typeface="+mn-cs"/>
      </a:defRPr>
    </a:lvl5pPr>
    <a:lvl6pPr marL="1346911" algn="l" defTabSz="538764" rtl="0" eaLnBrk="1" latinLnBrk="0" hangingPunct="1">
      <a:defRPr kumimoji="1" sz="1061" kern="1200">
        <a:solidFill>
          <a:schemeClr val="tx1"/>
        </a:solidFill>
        <a:latin typeface="+mn-lt"/>
        <a:ea typeface="+mn-ea"/>
        <a:cs typeface="+mn-cs"/>
      </a:defRPr>
    </a:lvl6pPr>
    <a:lvl7pPr marL="1616293" algn="l" defTabSz="538764" rtl="0" eaLnBrk="1" latinLnBrk="0" hangingPunct="1">
      <a:defRPr kumimoji="1" sz="1061" kern="1200">
        <a:solidFill>
          <a:schemeClr val="tx1"/>
        </a:solidFill>
        <a:latin typeface="+mn-lt"/>
        <a:ea typeface="+mn-ea"/>
        <a:cs typeface="+mn-cs"/>
      </a:defRPr>
    </a:lvl7pPr>
    <a:lvl8pPr marL="1885676" algn="l" defTabSz="538764" rtl="0" eaLnBrk="1" latinLnBrk="0" hangingPunct="1">
      <a:defRPr kumimoji="1" sz="1061" kern="1200">
        <a:solidFill>
          <a:schemeClr val="tx1"/>
        </a:solidFill>
        <a:latin typeface="+mn-lt"/>
        <a:ea typeface="+mn-ea"/>
        <a:cs typeface="+mn-cs"/>
      </a:defRPr>
    </a:lvl8pPr>
    <a:lvl9pPr marL="2155058" algn="l" defTabSz="538764" rtl="0" eaLnBrk="1" latinLnBrk="0" hangingPunct="1">
      <a:defRPr kumimoji="1" sz="106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53D2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03" autoAdjust="0"/>
    <p:restoredTop sz="94660"/>
  </p:normalViewPr>
  <p:slideViewPr>
    <p:cSldViewPr snapToGrid="0">
      <p:cViewPr varScale="1">
        <p:scale>
          <a:sx n="63" d="100"/>
          <a:sy n="63" d="100"/>
        </p:scale>
        <p:origin x="2844"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015733A-4F96-48BA-886A-E15641AF3498}" type="datetimeFigureOut">
              <a:rPr kumimoji="1" lang="ja-JP" altLang="en-US" smtClean="0"/>
              <a:t>2021/4/12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4E9996-AE3D-4D46-86C9-93ECC8568F03}" type="slidenum">
              <a:rPr kumimoji="1" lang="ja-JP" altLang="en-US" smtClean="0"/>
              <a:t>‹#›</a:t>
            </a:fld>
            <a:endParaRPr kumimoji="1" lang="ja-JP" altLang="en-US"/>
          </a:p>
        </p:txBody>
      </p:sp>
    </p:spTree>
    <p:extLst>
      <p:ext uri="{BB962C8B-B14F-4D97-AF65-F5344CB8AC3E}">
        <p14:creationId xmlns:p14="http://schemas.microsoft.com/office/powerpoint/2010/main" val="2477594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15733A-4F96-48BA-886A-E15641AF3498}" type="datetimeFigureOut">
              <a:rPr kumimoji="1" lang="ja-JP" altLang="en-US" smtClean="0"/>
              <a:t>2021/4/12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4E9996-AE3D-4D46-86C9-93ECC8568F03}" type="slidenum">
              <a:rPr kumimoji="1" lang="ja-JP" altLang="en-US" smtClean="0"/>
              <a:t>‹#›</a:t>
            </a:fld>
            <a:endParaRPr kumimoji="1" lang="ja-JP" altLang="en-US"/>
          </a:p>
        </p:txBody>
      </p:sp>
    </p:spTree>
    <p:extLst>
      <p:ext uri="{BB962C8B-B14F-4D97-AF65-F5344CB8AC3E}">
        <p14:creationId xmlns:p14="http://schemas.microsoft.com/office/powerpoint/2010/main" val="3905341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15733A-4F96-48BA-886A-E15641AF3498}" type="datetimeFigureOut">
              <a:rPr kumimoji="1" lang="ja-JP" altLang="en-US" smtClean="0"/>
              <a:t>2021/4/12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4E9996-AE3D-4D46-86C9-93ECC8568F03}" type="slidenum">
              <a:rPr kumimoji="1" lang="ja-JP" altLang="en-US" smtClean="0"/>
              <a:t>‹#›</a:t>
            </a:fld>
            <a:endParaRPr kumimoji="1" lang="ja-JP" altLang="en-US"/>
          </a:p>
        </p:txBody>
      </p:sp>
    </p:spTree>
    <p:extLst>
      <p:ext uri="{BB962C8B-B14F-4D97-AF65-F5344CB8AC3E}">
        <p14:creationId xmlns:p14="http://schemas.microsoft.com/office/powerpoint/2010/main" val="187013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15733A-4F96-48BA-886A-E15641AF3498}" type="datetimeFigureOut">
              <a:rPr kumimoji="1" lang="ja-JP" altLang="en-US" smtClean="0"/>
              <a:t>2021/4/12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4E9996-AE3D-4D46-86C9-93ECC8568F03}" type="slidenum">
              <a:rPr kumimoji="1" lang="ja-JP" altLang="en-US" smtClean="0"/>
              <a:t>‹#›</a:t>
            </a:fld>
            <a:endParaRPr kumimoji="1" lang="ja-JP" altLang="en-US"/>
          </a:p>
        </p:txBody>
      </p:sp>
    </p:spTree>
    <p:extLst>
      <p:ext uri="{BB962C8B-B14F-4D97-AF65-F5344CB8AC3E}">
        <p14:creationId xmlns:p14="http://schemas.microsoft.com/office/powerpoint/2010/main" val="24106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015733A-4F96-48BA-886A-E15641AF3498}" type="datetimeFigureOut">
              <a:rPr kumimoji="1" lang="ja-JP" altLang="en-US" smtClean="0"/>
              <a:t>2021/4/12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4E9996-AE3D-4D46-86C9-93ECC8568F03}" type="slidenum">
              <a:rPr kumimoji="1" lang="ja-JP" altLang="en-US" smtClean="0"/>
              <a:t>‹#›</a:t>
            </a:fld>
            <a:endParaRPr kumimoji="1" lang="ja-JP" altLang="en-US"/>
          </a:p>
        </p:txBody>
      </p:sp>
    </p:spTree>
    <p:extLst>
      <p:ext uri="{BB962C8B-B14F-4D97-AF65-F5344CB8AC3E}">
        <p14:creationId xmlns:p14="http://schemas.microsoft.com/office/powerpoint/2010/main" val="3607798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015733A-4F96-48BA-886A-E15641AF3498}" type="datetimeFigureOut">
              <a:rPr kumimoji="1" lang="ja-JP" altLang="en-US" smtClean="0"/>
              <a:t>2021/4/12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4E9996-AE3D-4D46-86C9-93ECC8568F03}" type="slidenum">
              <a:rPr kumimoji="1" lang="ja-JP" altLang="en-US" smtClean="0"/>
              <a:t>‹#›</a:t>
            </a:fld>
            <a:endParaRPr kumimoji="1" lang="ja-JP" altLang="en-US"/>
          </a:p>
        </p:txBody>
      </p:sp>
    </p:spTree>
    <p:extLst>
      <p:ext uri="{BB962C8B-B14F-4D97-AF65-F5344CB8AC3E}">
        <p14:creationId xmlns:p14="http://schemas.microsoft.com/office/powerpoint/2010/main" val="3625704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015733A-4F96-48BA-886A-E15641AF3498}" type="datetimeFigureOut">
              <a:rPr kumimoji="1" lang="ja-JP" altLang="en-US" smtClean="0"/>
              <a:t>2021/4/12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34E9996-AE3D-4D46-86C9-93ECC8568F03}" type="slidenum">
              <a:rPr kumimoji="1" lang="ja-JP" altLang="en-US" smtClean="0"/>
              <a:t>‹#›</a:t>
            </a:fld>
            <a:endParaRPr kumimoji="1" lang="ja-JP" altLang="en-US"/>
          </a:p>
        </p:txBody>
      </p:sp>
    </p:spTree>
    <p:extLst>
      <p:ext uri="{BB962C8B-B14F-4D97-AF65-F5344CB8AC3E}">
        <p14:creationId xmlns:p14="http://schemas.microsoft.com/office/powerpoint/2010/main" val="1269517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015733A-4F96-48BA-886A-E15641AF3498}" type="datetimeFigureOut">
              <a:rPr kumimoji="1" lang="ja-JP" altLang="en-US" smtClean="0"/>
              <a:t>2021/4/12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34E9996-AE3D-4D46-86C9-93ECC8568F03}" type="slidenum">
              <a:rPr kumimoji="1" lang="ja-JP" altLang="en-US" smtClean="0"/>
              <a:t>‹#›</a:t>
            </a:fld>
            <a:endParaRPr kumimoji="1" lang="ja-JP" altLang="en-US"/>
          </a:p>
        </p:txBody>
      </p:sp>
    </p:spTree>
    <p:extLst>
      <p:ext uri="{BB962C8B-B14F-4D97-AF65-F5344CB8AC3E}">
        <p14:creationId xmlns:p14="http://schemas.microsoft.com/office/powerpoint/2010/main" val="2541340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15733A-4F96-48BA-886A-E15641AF3498}" type="datetimeFigureOut">
              <a:rPr kumimoji="1" lang="ja-JP" altLang="en-US" smtClean="0"/>
              <a:t>2021/4/12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34E9996-AE3D-4D46-86C9-93ECC8568F03}" type="slidenum">
              <a:rPr kumimoji="1" lang="ja-JP" altLang="en-US" smtClean="0"/>
              <a:t>‹#›</a:t>
            </a:fld>
            <a:endParaRPr kumimoji="1" lang="ja-JP" altLang="en-US"/>
          </a:p>
        </p:txBody>
      </p:sp>
    </p:spTree>
    <p:extLst>
      <p:ext uri="{BB962C8B-B14F-4D97-AF65-F5344CB8AC3E}">
        <p14:creationId xmlns:p14="http://schemas.microsoft.com/office/powerpoint/2010/main" val="2647679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15733A-4F96-48BA-886A-E15641AF3498}" type="datetimeFigureOut">
              <a:rPr kumimoji="1" lang="ja-JP" altLang="en-US" smtClean="0"/>
              <a:t>2021/4/12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4E9996-AE3D-4D46-86C9-93ECC8568F03}" type="slidenum">
              <a:rPr kumimoji="1" lang="ja-JP" altLang="en-US" smtClean="0"/>
              <a:t>‹#›</a:t>
            </a:fld>
            <a:endParaRPr kumimoji="1" lang="ja-JP" altLang="en-US"/>
          </a:p>
        </p:txBody>
      </p:sp>
    </p:spTree>
    <p:extLst>
      <p:ext uri="{BB962C8B-B14F-4D97-AF65-F5344CB8AC3E}">
        <p14:creationId xmlns:p14="http://schemas.microsoft.com/office/powerpoint/2010/main" val="1391513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15733A-4F96-48BA-886A-E15641AF3498}" type="datetimeFigureOut">
              <a:rPr kumimoji="1" lang="ja-JP" altLang="en-US" smtClean="0"/>
              <a:t>2021/4/12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4E9996-AE3D-4D46-86C9-93ECC8568F03}" type="slidenum">
              <a:rPr kumimoji="1" lang="ja-JP" altLang="en-US" smtClean="0"/>
              <a:t>‹#›</a:t>
            </a:fld>
            <a:endParaRPr kumimoji="1" lang="ja-JP" altLang="en-US"/>
          </a:p>
        </p:txBody>
      </p:sp>
    </p:spTree>
    <p:extLst>
      <p:ext uri="{BB962C8B-B14F-4D97-AF65-F5344CB8AC3E}">
        <p14:creationId xmlns:p14="http://schemas.microsoft.com/office/powerpoint/2010/main" val="2178753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015733A-4F96-48BA-886A-E15641AF3498}" type="datetimeFigureOut">
              <a:rPr kumimoji="1" lang="ja-JP" altLang="en-US" smtClean="0"/>
              <a:t>2021/4/12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34E9996-AE3D-4D46-86C9-93ECC8568F03}" type="slidenum">
              <a:rPr kumimoji="1" lang="ja-JP" altLang="en-US" smtClean="0"/>
              <a:t>‹#›</a:t>
            </a:fld>
            <a:endParaRPr kumimoji="1" lang="ja-JP" altLang="en-US"/>
          </a:p>
        </p:txBody>
      </p:sp>
    </p:spTree>
    <p:extLst>
      <p:ext uri="{BB962C8B-B14F-4D97-AF65-F5344CB8AC3E}">
        <p14:creationId xmlns:p14="http://schemas.microsoft.com/office/powerpoint/2010/main" val="219973508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44988" y="21574"/>
            <a:ext cx="6772942" cy="2146695"/>
          </a:xfrm>
          <a:prstGeom prst="rect">
            <a:avLst/>
          </a:prstGeom>
          <a:effectLst>
            <a:softEdge rad="977900"/>
          </a:effectLst>
        </p:spPr>
      </p:pic>
      <p:sp>
        <p:nvSpPr>
          <p:cNvPr id="2" name="タイトル 1"/>
          <p:cNvSpPr>
            <a:spLocks noGrp="1"/>
          </p:cNvSpPr>
          <p:nvPr>
            <p:ph type="ctrTitle"/>
          </p:nvPr>
        </p:nvSpPr>
        <p:spPr>
          <a:xfrm>
            <a:off x="74995" y="173411"/>
            <a:ext cx="6808690" cy="2146695"/>
          </a:xfrm>
          <a:noFill/>
          <a:ln w="76200">
            <a:noFill/>
            <a:prstDash val="solid"/>
          </a:ln>
          <a:effectLst>
            <a:outerShdw blurRad="50800" dist="38100" algn="l" rotWithShape="0">
              <a:prstClr val="black">
                <a:alpha val="40000"/>
              </a:prstClr>
            </a:outerShdw>
          </a:effectLst>
          <a:scene3d>
            <a:camera prst="orthographicFront"/>
            <a:lightRig rig="threePt" dir="t"/>
          </a:scene3d>
          <a:sp3d>
            <a:bevelT/>
          </a:sp3d>
        </p:spPr>
        <p:txBody>
          <a:bodyPr anchor="ctr">
            <a:normAutofit fontScale="90000"/>
          </a:bodyPr>
          <a:lstStyle/>
          <a:p>
            <a:r>
              <a:rPr lang="ja-JP" altLang="en-US" sz="4800" dirty="0">
                <a:ln>
                  <a:solidFill>
                    <a:schemeClr val="bg1"/>
                  </a:solidFill>
                </a:ln>
                <a:solidFill>
                  <a:schemeClr val="accent5">
                    <a:lumMod val="75000"/>
                  </a:schemeClr>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くまもとものづくりミニ商談会</a:t>
            </a:r>
            <a:br>
              <a:rPr lang="en-US" altLang="ja-JP" sz="4800" dirty="0">
                <a:ln>
                  <a:solidFill>
                    <a:schemeClr val="bg1"/>
                  </a:solidFill>
                </a:ln>
                <a:solidFill>
                  <a:schemeClr val="accent5">
                    <a:lumMod val="75000"/>
                  </a:schemeClr>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br>
            <a:r>
              <a:rPr lang="ja-JP" altLang="en-US" sz="2800" dirty="0">
                <a:ln>
                  <a:solidFill>
                    <a:schemeClr val="bg1"/>
                  </a:solidFill>
                </a:ln>
                <a:solidFill>
                  <a:schemeClr val="accent5">
                    <a:lumMod val="75000"/>
                  </a:schemeClr>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（オンライン商談会）</a:t>
            </a:r>
            <a:br>
              <a:rPr lang="en-US" altLang="ja-JP" sz="2400" dirty="0">
                <a:solidFill>
                  <a:srgbClr val="FFC000"/>
                </a:solidFill>
              </a:rPr>
            </a:br>
            <a:br>
              <a:rPr lang="en-US" altLang="ja-JP" sz="900" b="1" dirty="0"/>
            </a:br>
            <a:br>
              <a:rPr lang="en-US" altLang="ja-JP" sz="900" b="1" dirty="0"/>
            </a:br>
            <a:r>
              <a:rPr lang="ja-JP" altLang="en-US" sz="3200" b="1" dirty="0">
                <a:solidFill>
                  <a:schemeClr val="accent2"/>
                </a:solidFill>
                <a:effectLst>
                  <a:outerShdw blurRad="38100" dist="38100" dir="2700000" algn="tl">
                    <a:srgbClr val="000000">
                      <a:alpha val="43137"/>
                    </a:srgbClr>
                  </a:outerShdw>
                </a:effectLst>
              </a:rPr>
              <a:t>発注企業募集のご案内</a:t>
            </a:r>
          </a:p>
        </p:txBody>
      </p:sp>
      <p:sp>
        <p:nvSpPr>
          <p:cNvPr id="8" name="角丸四角形 7"/>
          <p:cNvSpPr/>
          <p:nvPr/>
        </p:nvSpPr>
        <p:spPr>
          <a:xfrm>
            <a:off x="-93768" y="-91440"/>
            <a:ext cx="7043208" cy="10097589"/>
          </a:xfrm>
          <a:prstGeom prst="roundRect">
            <a:avLst>
              <a:gd name="adj" fmla="val 3388"/>
            </a:avLst>
          </a:prstGeom>
          <a:noFill/>
          <a:ln w="279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ja-JP" altLang="en-US" sz="597"/>
          </a:p>
        </p:txBody>
      </p:sp>
      <p:cxnSp>
        <p:nvCxnSpPr>
          <p:cNvPr id="19" name="直線コネクタ 18"/>
          <p:cNvCxnSpPr/>
          <p:nvPr/>
        </p:nvCxnSpPr>
        <p:spPr>
          <a:xfrm>
            <a:off x="-21794" y="2495845"/>
            <a:ext cx="6839724" cy="85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85591" y="5112041"/>
            <a:ext cx="641626" cy="300082"/>
          </a:xfrm>
          <a:prstGeom prst="rect">
            <a:avLst/>
          </a:prstGeom>
          <a:solidFill>
            <a:schemeClr val="accent1"/>
          </a:solidFill>
        </p:spPr>
        <p:txBody>
          <a:bodyPr wrap="square" rtlCol="0">
            <a:spAutoFit/>
          </a:bodyPr>
          <a:lstStyle/>
          <a:p>
            <a:pPr algn="ctr"/>
            <a:r>
              <a:rPr lang="ja-JP" altLang="en-US" sz="1350" dirty="0">
                <a:solidFill>
                  <a:schemeClr val="bg1"/>
                </a:solidFill>
                <a:latin typeface="HGPｺﾞｼｯｸE" panose="020B0900000000000000" pitchFamily="50" charset="-128"/>
                <a:ea typeface="HGPｺﾞｼｯｸE" panose="020B0900000000000000" pitchFamily="50" charset="-128"/>
              </a:rPr>
              <a:t>期　間</a:t>
            </a:r>
          </a:p>
        </p:txBody>
      </p:sp>
      <p:cxnSp>
        <p:nvCxnSpPr>
          <p:cNvPr id="22" name="直線コネクタ 21"/>
          <p:cNvCxnSpPr/>
          <p:nvPr/>
        </p:nvCxnSpPr>
        <p:spPr>
          <a:xfrm>
            <a:off x="240062" y="3680136"/>
            <a:ext cx="6375548"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1181153" y="5052018"/>
            <a:ext cx="5085367" cy="400110"/>
          </a:xfrm>
          <a:prstGeom prst="rect">
            <a:avLst/>
          </a:prstGeom>
          <a:noFill/>
        </p:spPr>
        <p:txBody>
          <a:bodyPr wrap="square" rtlCol="0">
            <a:spAutoFit/>
          </a:bodyPr>
          <a:lstStyle/>
          <a:p>
            <a:r>
              <a:rPr lang="ja-JP" altLang="en-US" sz="2000" b="1" dirty="0">
                <a:solidFill>
                  <a:schemeClr val="accent2"/>
                </a:solidFill>
                <a:effectLst>
                  <a:outerShdw blurRad="38100" dist="38100" dir="2700000" algn="tl">
                    <a:srgbClr val="000000">
                      <a:alpha val="43137"/>
                    </a:srgbClr>
                  </a:outerShdw>
                </a:effectLst>
              </a:rPr>
              <a:t>随時募集中</a:t>
            </a:r>
            <a:r>
              <a:rPr lang="en-US" altLang="ja-JP" sz="2000" b="1" dirty="0">
                <a:solidFill>
                  <a:schemeClr val="accent2"/>
                </a:solidFill>
                <a:effectLst>
                  <a:outerShdw blurRad="38100" dist="38100" dir="2700000" algn="tl">
                    <a:srgbClr val="000000">
                      <a:alpha val="43137"/>
                    </a:srgbClr>
                  </a:outerShdw>
                </a:effectLst>
              </a:rPr>
              <a:t>‼</a:t>
            </a:r>
            <a:r>
              <a:rPr lang="ja-JP" altLang="en-US" sz="2000" b="1" dirty="0">
                <a:solidFill>
                  <a:schemeClr val="accent2"/>
                </a:solidFill>
                <a:effectLst>
                  <a:outerShdw blurRad="38100" dist="38100" dir="2700000" algn="tl">
                    <a:srgbClr val="000000">
                      <a:alpha val="43137"/>
                    </a:srgbClr>
                  </a:outerShdw>
                </a:effectLst>
              </a:rPr>
              <a:t>　１～２日間程度</a:t>
            </a:r>
            <a:r>
              <a:rPr lang="ja-JP" altLang="en-US" sz="1600" dirty="0">
                <a:latin typeface="HGS創英角ｺﾞｼｯｸUB" panose="020B0900000000000000" pitchFamily="50" charset="-128"/>
                <a:ea typeface="HGS創英角ｺﾞｼｯｸUB" panose="020B0900000000000000" pitchFamily="50" charset="-128"/>
              </a:rPr>
              <a:t>で調整致します</a:t>
            </a:r>
            <a:endParaRPr lang="ja-JP" altLang="en-US" sz="1600" dirty="0">
              <a:solidFill>
                <a:schemeClr val="accent2"/>
              </a:solidFill>
            </a:endParaRPr>
          </a:p>
        </p:txBody>
      </p:sp>
      <p:sp>
        <p:nvSpPr>
          <p:cNvPr id="32" name="テキスト ボックス 31"/>
          <p:cNvSpPr txBox="1"/>
          <p:nvPr/>
        </p:nvSpPr>
        <p:spPr>
          <a:xfrm>
            <a:off x="415830" y="6190667"/>
            <a:ext cx="641626" cy="300082"/>
          </a:xfrm>
          <a:prstGeom prst="rect">
            <a:avLst/>
          </a:prstGeom>
          <a:solidFill>
            <a:schemeClr val="accent1"/>
          </a:solidFill>
        </p:spPr>
        <p:txBody>
          <a:bodyPr wrap="square" rtlCol="0">
            <a:spAutoFit/>
          </a:bodyPr>
          <a:lstStyle/>
          <a:p>
            <a:pPr algn="ctr"/>
            <a:r>
              <a:rPr lang="ja-JP" altLang="en-US" sz="1350" dirty="0">
                <a:solidFill>
                  <a:schemeClr val="bg1"/>
                </a:solidFill>
                <a:latin typeface="HGPｺﾞｼｯｸE" panose="020B0900000000000000" pitchFamily="50" charset="-128"/>
                <a:ea typeface="HGPｺﾞｼｯｸE" panose="020B0900000000000000" pitchFamily="50" charset="-128"/>
              </a:rPr>
              <a:t>対　象</a:t>
            </a:r>
          </a:p>
        </p:txBody>
      </p:sp>
      <p:sp>
        <p:nvSpPr>
          <p:cNvPr id="41" name="テキスト ボックス 40"/>
          <p:cNvSpPr txBox="1"/>
          <p:nvPr/>
        </p:nvSpPr>
        <p:spPr>
          <a:xfrm>
            <a:off x="1181154" y="6165643"/>
            <a:ext cx="1442332" cy="369332"/>
          </a:xfrm>
          <a:prstGeom prst="rect">
            <a:avLst/>
          </a:prstGeom>
          <a:noFill/>
        </p:spPr>
        <p:txBody>
          <a:bodyPr wrap="square" rtlCol="0">
            <a:spAutoFit/>
          </a:bodyPr>
          <a:lstStyle/>
          <a:p>
            <a:r>
              <a:rPr lang="ja-JP" altLang="en-US" sz="1800" b="1" dirty="0">
                <a:solidFill>
                  <a:schemeClr val="accent2"/>
                </a:solidFill>
                <a:effectLst>
                  <a:outerShdw blurRad="38100" dist="38100" dir="2700000" algn="tl">
                    <a:srgbClr val="000000">
                      <a:alpha val="43137"/>
                    </a:srgbClr>
                  </a:outerShdw>
                </a:effectLst>
              </a:rPr>
              <a:t>発注企業</a:t>
            </a:r>
            <a:endParaRPr lang="en-US" altLang="ja-JP" sz="1800" b="1" dirty="0">
              <a:solidFill>
                <a:schemeClr val="accent2"/>
              </a:solidFill>
              <a:effectLst>
                <a:outerShdw blurRad="38100" dist="38100" dir="2700000" algn="tl">
                  <a:srgbClr val="000000">
                    <a:alpha val="43137"/>
                  </a:srgbClr>
                </a:outerShdw>
              </a:effectLst>
            </a:endParaRPr>
          </a:p>
        </p:txBody>
      </p:sp>
      <p:sp>
        <p:nvSpPr>
          <p:cNvPr id="42" name="テキスト ボックス 41"/>
          <p:cNvSpPr txBox="1"/>
          <p:nvPr/>
        </p:nvSpPr>
        <p:spPr>
          <a:xfrm>
            <a:off x="1204171" y="7035146"/>
            <a:ext cx="1142005" cy="369332"/>
          </a:xfrm>
          <a:prstGeom prst="rect">
            <a:avLst/>
          </a:prstGeom>
          <a:noFill/>
        </p:spPr>
        <p:txBody>
          <a:bodyPr wrap="square" rtlCol="0">
            <a:spAutoFit/>
          </a:bodyPr>
          <a:lstStyle/>
          <a:p>
            <a:r>
              <a:rPr lang="ja-JP" altLang="en-US" sz="1800" b="1" dirty="0">
                <a:solidFill>
                  <a:schemeClr val="accent2"/>
                </a:solidFill>
                <a:effectLst>
                  <a:outerShdw blurRad="38100" dist="38100" dir="2700000" algn="tl">
                    <a:srgbClr val="000000">
                      <a:alpha val="43137"/>
                    </a:srgbClr>
                  </a:outerShdw>
                </a:effectLst>
              </a:rPr>
              <a:t>受注企業</a:t>
            </a:r>
            <a:endParaRPr lang="en-US" altLang="ja-JP" sz="1800" b="1" dirty="0">
              <a:solidFill>
                <a:schemeClr val="accent2"/>
              </a:solidFill>
              <a:effectLst>
                <a:outerShdw blurRad="38100" dist="38100" dir="2700000" algn="tl">
                  <a:srgbClr val="000000">
                    <a:alpha val="43137"/>
                  </a:srgbClr>
                </a:outerShdw>
              </a:effectLst>
            </a:endParaRPr>
          </a:p>
        </p:txBody>
      </p:sp>
      <p:sp>
        <p:nvSpPr>
          <p:cNvPr id="46" name="テキスト ボックス 45"/>
          <p:cNvSpPr txBox="1"/>
          <p:nvPr/>
        </p:nvSpPr>
        <p:spPr>
          <a:xfrm>
            <a:off x="415830" y="7834504"/>
            <a:ext cx="641625" cy="300082"/>
          </a:xfrm>
          <a:prstGeom prst="rect">
            <a:avLst/>
          </a:prstGeom>
          <a:solidFill>
            <a:schemeClr val="accent1"/>
          </a:solidFill>
        </p:spPr>
        <p:txBody>
          <a:bodyPr wrap="square" rtlCol="0">
            <a:spAutoFit/>
          </a:bodyPr>
          <a:lstStyle/>
          <a:p>
            <a:pPr algn="ctr"/>
            <a:r>
              <a:rPr lang="ja-JP" altLang="en-US" sz="1350" dirty="0">
                <a:solidFill>
                  <a:schemeClr val="bg1"/>
                </a:solidFill>
                <a:latin typeface="HGPｺﾞｼｯｸE" panose="020B0900000000000000" pitchFamily="50" charset="-128"/>
                <a:ea typeface="HGPｺﾞｼｯｸE" panose="020B0900000000000000" pitchFamily="50" charset="-128"/>
              </a:rPr>
              <a:t>申　込</a:t>
            </a:r>
          </a:p>
        </p:txBody>
      </p:sp>
      <p:sp>
        <p:nvSpPr>
          <p:cNvPr id="48" name="テキスト ボックス 47"/>
          <p:cNvSpPr txBox="1"/>
          <p:nvPr/>
        </p:nvSpPr>
        <p:spPr>
          <a:xfrm>
            <a:off x="1204171" y="7796704"/>
            <a:ext cx="5336912" cy="646331"/>
          </a:xfrm>
          <a:prstGeom prst="rect">
            <a:avLst/>
          </a:prstGeom>
          <a:noFill/>
        </p:spPr>
        <p:txBody>
          <a:bodyPr wrap="square" rtlCol="0">
            <a:spAutoFit/>
          </a:bodyPr>
          <a:lstStyle/>
          <a:p>
            <a:r>
              <a:rPr lang="ja-JP" altLang="en-US" sz="1200" dirty="0">
                <a:latin typeface="+mn-ea"/>
              </a:rPr>
              <a:t>裏面の申込書またはくまもと産業支援財団</a:t>
            </a:r>
            <a:r>
              <a:rPr lang="en-US" altLang="ja-JP" sz="1200" dirty="0">
                <a:latin typeface="+mn-ea"/>
              </a:rPr>
              <a:t>Web</a:t>
            </a:r>
            <a:r>
              <a:rPr lang="ja-JP" altLang="en-US" sz="1200" dirty="0">
                <a:latin typeface="+mn-ea"/>
              </a:rPr>
              <a:t>サイト（</a:t>
            </a:r>
            <a:r>
              <a:rPr lang="en-US" altLang="ja-JP" sz="1200" dirty="0">
                <a:latin typeface="+mn-ea"/>
              </a:rPr>
              <a:t>https://www.kmt-ti.or.jp/</a:t>
            </a:r>
            <a:r>
              <a:rPr lang="ja-JP" altLang="en-US" sz="1200" dirty="0">
                <a:latin typeface="+mn-ea"/>
              </a:rPr>
              <a:t>）より申込書をダウンロードいただき、下記お申し込み先まで</a:t>
            </a:r>
            <a:r>
              <a:rPr lang="en-US" altLang="ja-JP" sz="1200" dirty="0">
                <a:latin typeface="+mn-ea"/>
              </a:rPr>
              <a:t>FAX</a:t>
            </a:r>
            <a:r>
              <a:rPr lang="ja-JP" altLang="en-US" sz="1200" dirty="0">
                <a:latin typeface="+mn-ea"/>
              </a:rPr>
              <a:t>またはメールにてお申し込みください。</a:t>
            </a:r>
            <a:endParaRPr lang="en-US" altLang="ja-JP" sz="1200" dirty="0">
              <a:latin typeface="+mn-ea"/>
            </a:endParaRPr>
          </a:p>
        </p:txBody>
      </p:sp>
      <p:sp>
        <p:nvSpPr>
          <p:cNvPr id="63" name="テキスト ボックス 62"/>
          <p:cNvSpPr txBox="1"/>
          <p:nvPr/>
        </p:nvSpPr>
        <p:spPr>
          <a:xfrm>
            <a:off x="268266" y="8630381"/>
            <a:ext cx="6375548" cy="1015663"/>
          </a:xfrm>
          <a:prstGeom prst="rect">
            <a:avLst/>
          </a:prstGeom>
          <a:noFill/>
          <a:ln w="28575">
            <a:solidFill>
              <a:schemeClr val="accent2">
                <a:lumMod val="75000"/>
              </a:schemeClr>
            </a:solidFill>
          </a:ln>
        </p:spPr>
        <p:txBody>
          <a:bodyPr wrap="square" rtlCol="0">
            <a:spAutoFit/>
          </a:bodyPr>
          <a:lstStyle/>
          <a:p>
            <a:r>
              <a:rPr lang="en-US" altLang="ja-JP" sz="1800" b="1" dirty="0">
                <a:solidFill>
                  <a:srgbClr val="FF0000"/>
                </a:solidFill>
              </a:rPr>
              <a:t>【</a:t>
            </a:r>
            <a:r>
              <a:rPr lang="ja-JP" altLang="en-US" sz="1800" b="1" dirty="0">
                <a:solidFill>
                  <a:srgbClr val="FF0000"/>
                </a:solidFill>
              </a:rPr>
              <a:t>お申し込み・お問い合わせ先</a:t>
            </a:r>
            <a:r>
              <a:rPr lang="en-US" altLang="ja-JP" sz="1800" b="1" dirty="0">
                <a:solidFill>
                  <a:srgbClr val="FF0000"/>
                </a:solidFill>
              </a:rPr>
              <a:t>】</a:t>
            </a:r>
          </a:p>
          <a:p>
            <a:r>
              <a:rPr lang="en-US" altLang="ja-JP" sz="1400" b="1" dirty="0"/>
              <a:t>    (</a:t>
            </a:r>
            <a:r>
              <a:rPr lang="ja-JP" altLang="en-US" sz="1400" b="1" dirty="0"/>
              <a:t>公財</a:t>
            </a:r>
            <a:r>
              <a:rPr lang="en-US" altLang="ja-JP" sz="1400" b="1" dirty="0"/>
              <a:t>)</a:t>
            </a:r>
            <a:r>
              <a:rPr lang="ja-JP" altLang="en-US" sz="1400" b="1" dirty="0"/>
              <a:t>くまもと産業支援財団　ビジネスマッチング推進室</a:t>
            </a:r>
            <a:endParaRPr lang="en-US" altLang="ja-JP" sz="1200" b="1" dirty="0"/>
          </a:p>
          <a:p>
            <a:r>
              <a:rPr lang="ja-JP" altLang="en-US" sz="1400" b="1" dirty="0"/>
              <a:t>    〒</a:t>
            </a:r>
            <a:r>
              <a:rPr lang="en-US" altLang="ja-JP" sz="1400" b="1" dirty="0"/>
              <a:t>861-2202</a:t>
            </a:r>
            <a:r>
              <a:rPr lang="ja-JP" altLang="en-US" sz="1400" b="1" dirty="0"/>
              <a:t>　熊本県上益城郡益城町田原</a:t>
            </a:r>
            <a:r>
              <a:rPr lang="en-US" altLang="ja-JP" sz="1400" b="1" dirty="0"/>
              <a:t>2081-10</a:t>
            </a:r>
          </a:p>
          <a:p>
            <a:r>
              <a:rPr lang="en-US" altLang="ja-JP" sz="1400" b="1" dirty="0"/>
              <a:t>    TEL</a:t>
            </a:r>
            <a:r>
              <a:rPr lang="ja-JP" altLang="en-US" sz="1400" b="1" dirty="0"/>
              <a:t>：</a:t>
            </a:r>
            <a:r>
              <a:rPr lang="en-US" altLang="ja-JP" sz="1400" b="1" dirty="0"/>
              <a:t>096-289-2437</a:t>
            </a:r>
            <a:r>
              <a:rPr lang="ja-JP" altLang="en-US" sz="1400" b="1" dirty="0"/>
              <a:t>　</a:t>
            </a:r>
            <a:r>
              <a:rPr lang="en-US" altLang="ja-JP" sz="1400" b="1" dirty="0"/>
              <a:t>FAX</a:t>
            </a:r>
            <a:r>
              <a:rPr lang="ja-JP" altLang="en-US" sz="1400" b="1" dirty="0"/>
              <a:t>：</a:t>
            </a:r>
            <a:r>
              <a:rPr lang="en-US" altLang="ja-JP" sz="1400" b="1" dirty="0"/>
              <a:t>096-289-2457</a:t>
            </a:r>
            <a:r>
              <a:rPr lang="ja-JP" altLang="en-US" sz="1400" b="1" dirty="0"/>
              <a:t>　</a:t>
            </a:r>
            <a:r>
              <a:rPr lang="en-US" altLang="ja-JP" sz="1400" b="1" dirty="0"/>
              <a:t>E-mail</a:t>
            </a:r>
            <a:r>
              <a:rPr lang="ja-JP" altLang="en-US" sz="1400" b="1" dirty="0"/>
              <a:t>：</a:t>
            </a:r>
            <a:r>
              <a:rPr lang="en-US" altLang="ja-JP" sz="1400" b="1" dirty="0"/>
              <a:t>hanro@kmt-ti.or.jp</a:t>
            </a:r>
          </a:p>
        </p:txBody>
      </p:sp>
      <p:sp>
        <p:nvSpPr>
          <p:cNvPr id="6" name="テキスト ボックス 5"/>
          <p:cNvSpPr txBox="1"/>
          <p:nvPr/>
        </p:nvSpPr>
        <p:spPr>
          <a:xfrm>
            <a:off x="2366269" y="6161071"/>
            <a:ext cx="4174814" cy="646331"/>
          </a:xfrm>
          <a:prstGeom prst="rect">
            <a:avLst/>
          </a:prstGeom>
          <a:noFill/>
        </p:spPr>
        <p:txBody>
          <a:bodyPr wrap="square" rtlCol="0">
            <a:spAutoFit/>
          </a:bodyPr>
          <a:lstStyle/>
          <a:p>
            <a:r>
              <a:rPr lang="ja-JP" altLang="en-US" sz="1200" dirty="0">
                <a:latin typeface="+mn-ea"/>
              </a:rPr>
              <a:t>熊本県内の中小企業と工業製品の製造委託等で新規取引を希望する発注企業のご担当者（産業機械、医療・福祉機器、</a:t>
            </a:r>
            <a:endParaRPr lang="en-US" altLang="ja-JP" sz="1200" dirty="0">
              <a:latin typeface="+mn-ea"/>
            </a:endParaRPr>
          </a:p>
          <a:p>
            <a:r>
              <a:rPr lang="ja-JP" altLang="en-US" sz="1200" dirty="0">
                <a:latin typeface="+mn-ea"/>
              </a:rPr>
              <a:t>航空・宇宙機器、食品機械関連企業 など）</a:t>
            </a:r>
            <a:endParaRPr kumimoji="1" lang="ja-JP" altLang="en-US" sz="1200" dirty="0"/>
          </a:p>
        </p:txBody>
      </p:sp>
      <p:sp>
        <p:nvSpPr>
          <p:cNvPr id="39" name="テキスト ボックス 38"/>
          <p:cNvSpPr txBox="1"/>
          <p:nvPr/>
        </p:nvSpPr>
        <p:spPr>
          <a:xfrm>
            <a:off x="2379837" y="7018286"/>
            <a:ext cx="4263977" cy="461665"/>
          </a:xfrm>
          <a:prstGeom prst="rect">
            <a:avLst/>
          </a:prstGeom>
          <a:noFill/>
        </p:spPr>
        <p:txBody>
          <a:bodyPr wrap="square" rtlCol="0">
            <a:spAutoFit/>
          </a:bodyPr>
          <a:lstStyle/>
          <a:p>
            <a:r>
              <a:rPr lang="ja-JP" altLang="en-US" sz="1200" dirty="0">
                <a:latin typeface="+mn-ea"/>
              </a:rPr>
              <a:t>機械加工、板金・製缶加工、成形加工、装置設計・組立、</a:t>
            </a:r>
            <a:endParaRPr lang="en-US" altLang="ja-JP" sz="1200" dirty="0">
              <a:latin typeface="+mn-ea"/>
            </a:endParaRPr>
          </a:p>
          <a:p>
            <a:r>
              <a:rPr lang="ja-JP" altLang="en-US" sz="1200" dirty="0">
                <a:latin typeface="+mn-ea"/>
              </a:rPr>
              <a:t>表面処理等に対応可能な熊本県内の中小企業</a:t>
            </a:r>
            <a:endParaRPr kumimoji="1" lang="ja-JP" altLang="en-US" sz="1200" dirty="0"/>
          </a:p>
        </p:txBody>
      </p:sp>
      <p:sp>
        <p:nvSpPr>
          <p:cNvPr id="34" name="テキスト ボックス 33">
            <a:extLst>
              <a:ext uri="{FF2B5EF4-FFF2-40B4-BE49-F238E27FC236}">
                <a16:creationId xmlns:a16="http://schemas.microsoft.com/office/drawing/2014/main" id="{043EE288-9388-46ED-89D6-2B16DC4B82E9}"/>
              </a:ext>
            </a:extLst>
          </p:cNvPr>
          <p:cNvSpPr txBox="1"/>
          <p:nvPr/>
        </p:nvSpPr>
        <p:spPr>
          <a:xfrm>
            <a:off x="240062" y="2584957"/>
            <a:ext cx="4586005" cy="461665"/>
          </a:xfrm>
          <a:prstGeom prst="rect">
            <a:avLst/>
          </a:prstGeom>
          <a:noFill/>
        </p:spPr>
        <p:txBody>
          <a:bodyPr wrap="square" rtlCol="0">
            <a:spAutoFit/>
          </a:bodyPr>
          <a:lstStyle/>
          <a:p>
            <a:r>
              <a:rPr lang="ja-JP" altLang="en-US" sz="2400" b="1" u="sng" dirty="0">
                <a:solidFill>
                  <a:srgbClr val="FF0000"/>
                </a:solidFill>
                <a:effectLst>
                  <a:outerShdw blurRad="38100" dist="38100" dir="2700000" algn="tl">
                    <a:srgbClr val="000000">
                      <a:alpha val="43137"/>
                    </a:srgbClr>
                  </a:outerShdw>
                </a:effectLst>
                <a:uFill>
                  <a:solidFill>
                    <a:srgbClr val="FF0000"/>
                  </a:solidFill>
                </a:uFill>
              </a:rPr>
              <a:t>オンラインによる商談形式</a:t>
            </a:r>
            <a:r>
              <a:rPr lang="ja-JP" altLang="en-US" sz="1800" b="1" dirty="0">
                <a:solidFill>
                  <a:srgbClr val="FF0000"/>
                </a:solidFill>
                <a:effectLst>
                  <a:outerShdw blurRad="38100" dist="38100" dir="2700000" algn="tl">
                    <a:srgbClr val="000000">
                      <a:alpha val="43137"/>
                    </a:srgbClr>
                  </a:outerShdw>
                </a:effectLst>
                <a:uFill>
                  <a:solidFill>
                    <a:srgbClr val="FF0000"/>
                  </a:solidFill>
                </a:uFill>
              </a:rPr>
              <a:t>での開催</a:t>
            </a:r>
            <a:endParaRPr lang="en-US" altLang="ja-JP" sz="1800" b="1" u="sng" dirty="0">
              <a:solidFill>
                <a:srgbClr val="FF0000"/>
              </a:solidFill>
              <a:effectLst>
                <a:outerShdw blurRad="38100" dist="38100" dir="2700000" algn="tl">
                  <a:srgbClr val="000000">
                    <a:alpha val="43137"/>
                  </a:srgbClr>
                </a:outerShdw>
              </a:effectLst>
              <a:uFill>
                <a:solidFill>
                  <a:srgbClr val="FF0000"/>
                </a:solidFill>
              </a:uFill>
            </a:endParaRPr>
          </a:p>
        </p:txBody>
      </p:sp>
      <p:sp>
        <p:nvSpPr>
          <p:cNvPr id="40" name="テキスト ボックス 39">
            <a:extLst>
              <a:ext uri="{FF2B5EF4-FFF2-40B4-BE49-F238E27FC236}">
                <a16:creationId xmlns:a16="http://schemas.microsoft.com/office/drawing/2014/main" id="{7DD1341F-9270-4A3B-BF15-705670073C36}"/>
              </a:ext>
            </a:extLst>
          </p:cNvPr>
          <p:cNvSpPr txBox="1"/>
          <p:nvPr/>
        </p:nvSpPr>
        <p:spPr>
          <a:xfrm>
            <a:off x="415830" y="2965195"/>
            <a:ext cx="5741130" cy="553998"/>
          </a:xfrm>
          <a:prstGeom prst="rect">
            <a:avLst/>
          </a:prstGeom>
          <a:noFill/>
        </p:spPr>
        <p:txBody>
          <a:bodyPr wrap="square" rtlCol="0">
            <a:spAutoFit/>
          </a:bodyPr>
          <a:lstStyle/>
          <a:p>
            <a:r>
              <a:rPr kumimoji="1" lang="en-US" altLang="ja-JP" sz="1200" dirty="0"/>
              <a:t>Zoom</a:t>
            </a:r>
            <a:r>
              <a:rPr kumimoji="1" lang="ja-JP" altLang="en-US" sz="1200" dirty="0"/>
              <a:t>や</a:t>
            </a:r>
            <a:r>
              <a:rPr kumimoji="1" lang="en-US" altLang="ja-JP" sz="1200" dirty="0" err="1"/>
              <a:t>MicrosoftTeams</a:t>
            </a:r>
            <a:r>
              <a:rPr kumimoji="1" lang="en-US" altLang="ja-JP" sz="1200" dirty="0"/>
              <a:t> </a:t>
            </a:r>
            <a:r>
              <a:rPr kumimoji="1" lang="ja-JP" altLang="en-US" sz="1200" dirty="0"/>
              <a:t>など、ご要望の</a:t>
            </a:r>
            <a:r>
              <a:rPr kumimoji="1" lang="ja-JP" altLang="en-US" sz="1800" b="1" dirty="0">
                <a:solidFill>
                  <a:schemeClr val="accent2"/>
                </a:solidFill>
                <a:effectLst>
                  <a:outerShdw blurRad="38100" dist="38100" dir="2700000" algn="tl">
                    <a:srgbClr val="000000">
                      <a:alpha val="43137"/>
                    </a:srgbClr>
                  </a:outerShdw>
                </a:effectLst>
              </a:rPr>
              <a:t>オンライン会議システム</a:t>
            </a:r>
            <a:r>
              <a:rPr kumimoji="1" lang="ja-JP" altLang="en-US" sz="1200" dirty="0"/>
              <a:t>を活用した商談を行います。</a:t>
            </a:r>
          </a:p>
        </p:txBody>
      </p:sp>
      <p:sp>
        <p:nvSpPr>
          <p:cNvPr id="47" name="テキスト ボックス 46">
            <a:extLst>
              <a:ext uri="{FF2B5EF4-FFF2-40B4-BE49-F238E27FC236}">
                <a16:creationId xmlns:a16="http://schemas.microsoft.com/office/drawing/2014/main" id="{70D43F3B-A5E0-4EFA-980C-21164D977F80}"/>
              </a:ext>
            </a:extLst>
          </p:cNvPr>
          <p:cNvSpPr txBox="1"/>
          <p:nvPr/>
        </p:nvSpPr>
        <p:spPr>
          <a:xfrm>
            <a:off x="1254167" y="5403682"/>
            <a:ext cx="3955068" cy="307777"/>
          </a:xfrm>
          <a:prstGeom prst="rect">
            <a:avLst/>
          </a:prstGeom>
          <a:noFill/>
        </p:spPr>
        <p:txBody>
          <a:bodyPr wrap="square" rtlCol="0">
            <a:spAutoFit/>
          </a:bodyPr>
          <a:lstStyle/>
          <a:p>
            <a:r>
              <a:rPr lang="en-US" altLang="ja-JP" sz="1400" dirty="0"/>
              <a:t> </a:t>
            </a:r>
            <a:r>
              <a:rPr lang="ja-JP" altLang="en-US" sz="1400" dirty="0"/>
              <a:t>貴社のご都合に合わせた日程にて調整致します。</a:t>
            </a:r>
            <a:endParaRPr kumimoji="1" lang="en-US" altLang="ja-JP" sz="1400" dirty="0"/>
          </a:p>
        </p:txBody>
      </p:sp>
      <p:sp>
        <p:nvSpPr>
          <p:cNvPr id="23" name="テキスト ボックス 22">
            <a:extLst>
              <a:ext uri="{FF2B5EF4-FFF2-40B4-BE49-F238E27FC236}">
                <a16:creationId xmlns:a16="http://schemas.microsoft.com/office/drawing/2014/main" id="{C44F71FB-9D48-4A2D-933F-517AFC1B1759}"/>
              </a:ext>
            </a:extLst>
          </p:cNvPr>
          <p:cNvSpPr txBox="1"/>
          <p:nvPr/>
        </p:nvSpPr>
        <p:spPr>
          <a:xfrm>
            <a:off x="385591" y="4025628"/>
            <a:ext cx="641626" cy="300082"/>
          </a:xfrm>
          <a:prstGeom prst="rect">
            <a:avLst/>
          </a:prstGeom>
          <a:solidFill>
            <a:schemeClr val="accent1"/>
          </a:solidFill>
        </p:spPr>
        <p:txBody>
          <a:bodyPr wrap="square" rtlCol="0">
            <a:spAutoFit/>
          </a:bodyPr>
          <a:lstStyle/>
          <a:p>
            <a:pPr algn="ctr"/>
            <a:r>
              <a:rPr lang="ja-JP" altLang="en-US" sz="1350" dirty="0">
                <a:solidFill>
                  <a:schemeClr val="bg1"/>
                </a:solidFill>
                <a:latin typeface="HGPｺﾞｼｯｸE" panose="020B0900000000000000" pitchFamily="50" charset="-128"/>
                <a:ea typeface="HGPｺﾞｼｯｸE" panose="020B0900000000000000" pitchFamily="50" charset="-128"/>
              </a:rPr>
              <a:t>内　容</a:t>
            </a:r>
          </a:p>
        </p:txBody>
      </p:sp>
      <p:sp>
        <p:nvSpPr>
          <p:cNvPr id="24" name="テキスト ボックス 23">
            <a:extLst>
              <a:ext uri="{FF2B5EF4-FFF2-40B4-BE49-F238E27FC236}">
                <a16:creationId xmlns:a16="http://schemas.microsoft.com/office/drawing/2014/main" id="{E3A7FF7E-8A60-49B4-922A-5B07E3D2AC2A}"/>
              </a:ext>
            </a:extLst>
          </p:cNvPr>
          <p:cNvSpPr txBox="1"/>
          <p:nvPr/>
        </p:nvSpPr>
        <p:spPr>
          <a:xfrm>
            <a:off x="1181154" y="3980539"/>
            <a:ext cx="5085367" cy="677108"/>
          </a:xfrm>
          <a:prstGeom prst="rect">
            <a:avLst/>
          </a:prstGeom>
          <a:noFill/>
        </p:spPr>
        <p:txBody>
          <a:bodyPr wrap="square" rtlCol="0">
            <a:spAutoFit/>
          </a:bodyPr>
          <a:lstStyle/>
          <a:p>
            <a:r>
              <a:rPr lang="ja-JP" altLang="en-US" sz="2000" b="1" dirty="0">
                <a:solidFill>
                  <a:schemeClr val="accent2"/>
                </a:solidFill>
                <a:effectLst>
                  <a:outerShdw blurRad="38100" dist="38100" dir="2700000" algn="tl">
                    <a:srgbClr val="000000">
                      <a:alpha val="43137"/>
                    </a:srgbClr>
                  </a:outerShdw>
                </a:effectLst>
              </a:rPr>
              <a:t>受注企業が入れ替わる対面方式の個別面談</a:t>
            </a:r>
            <a:endParaRPr lang="en-US" altLang="ja-JP" sz="2000" b="1" dirty="0">
              <a:solidFill>
                <a:schemeClr val="accent2"/>
              </a:solidFill>
              <a:effectLst>
                <a:outerShdw blurRad="38100" dist="38100" dir="2700000" algn="tl">
                  <a:srgbClr val="000000">
                    <a:alpha val="43137"/>
                  </a:srgbClr>
                </a:outerShdw>
              </a:effectLst>
            </a:endParaRPr>
          </a:p>
          <a:p>
            <a:r>
              <a:rPr lang="ja-JP" altLang="en-US" sz="1400" dirty="0"/>
              <a:t>　１企業との面談時間は、</a:t>
            </a:r>
            <a:r>
              <a:rPr lang="en-US" altLang="ja-JP" sz="1800" b="1" u="sng" dirty="0">
                <a:solidFill>
                  <a:srgbClr val="FF0000"/>
                </a:solidFill>
              </a:rPr>
              <a:t>25</a:t>
            </a:r>
            <a:r>
              <a:rPr lang="ja-JP" altLang="en-US" sz="1800" b="1" u="sng" dirty="0">
                <a:solidFill>
                  <a:srgbClr val="FF0000"/>
                </a:solidFill>
              </a:rPr>
              <a:t>分以内</a:t>
            </a:r>
            <a:r>
              <a:rPr lang="ja-JP" altLang="en-US" sz="1400" dirty="0"/>
              <a:t>で設定いたします。</a:t>
            </a:r>
          </a:p>
        </p:txBody>
      </p:sp>
      <p:cxnSp>
        <p:nvCxnSpPr>
          <p:cNvPr id="25" name="直線コネクタ 24">
            <a:extLst>
              <a:ext uri="{FF2B5EF4-FFF2-40B4-BE49-F238E27FC236}">
                <a16:creationId xmlns:a16="http://schemas.microsoft.com/office/drawing/2014/main" id="{F31D0ED1-1D32-4564-BD2B-6B306E9E7C43}"/>
              </a:ext>
            </a:extLst>
          </p:cNvPr>
          <p:cNvCxnSpPr/>
          <p:nvPr/>
        </p:nvCxnSpPr>
        <p:spPr>
          <a:xfrm>
            <a:off x="268266" y="7667936"/>
            <a:ext cx="6375548"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2814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7">
            <a:extLst>
              <a:ext uri="{FF2B5EF4-FFF2-40B4-BE49-F238E27FC236}">
                <a16:creationId xmlns:a16="http://schemas.microsoft.com/office/drawing/2014/main" id="{F5C78343-2756-4AB6-97A0-A94B7C14D9B8}"/>
              </a:ext>
            </a:extLst>
          </p:cNvPr>
          <p:cNvSpPr/>
          <p:nvPr/>
        </p:nvSpPr>
        <p:spPr>
          <a:xfrm>
            <a:off x="-93768" y="-91440"/>
            <a:ext cx="7043208" cy="10097589"/>
          </a:xfrm>
          <a:prstGeom prst="roundRect">
            <a:avLst>
              <a:gd name="adj" fmla="val 3388"/>
            </a:avLst>
          </a:prstGeom>
          <a:noFill/>
          <a:ln w="279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ja-JP" altLang="en-US" sz="597"/>
          </a:p>
        </p:txBody>
      </p:sp>
      <p:pic>
        <p:nvPicPr>
          <p:cNvPr id="11" name="図 10">
            <a:extLst>
              <a:ext uri="{FF2B5EF4-FFF2-40B4-BE49-F238E27FC236}">
                <a16:creationId xmlns:a16="http://schemas.microsoft.com/office/drawing/2014/main" id="{CDEAF461-E794-4282-AD17-4F3A0FD84478}"/>
              </a:ext>
            </a:extLst>
          </p:cNvPr>
          <p:cNvPicPr>
            <a:picLocks noChangeAspect="1"/>
          </p:cNvPicPr>
          <p:nvPr/>
        </p:nvPicPr>
        <p:blipFill>
          <a:blip r:embed="rId2"/>
          <a:stretch>
            <a:fillRect/>
          </a:stretch>
        </p:blipFill>
        <p:spPr>
          <a:xfrm>
            <a:off x="184784" y="45720"/>
            <a:ext cx="6427471" cy="9831705"/>
          </a:xfrm>
          <a:prstGeom prst="rect">
            <a:avLst/>
          </a:prstGeom>
        </p:spPr>
      </p:pic>
    </p:spTree>
    <p:extLst>
      <p:ext uri="{BB962C8B-B14F-4D97-AF65-F5344CB8AC3E}">
        <p14:creationId xmlns:p14="http://schemas.microsoft.com/office/powerpoint/2010/main" val="27860065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1143</TotalTime>
  <Words>251</Words>
  <Application>Microsoft Office PowerPoint</Application>
  <PresentationFormat>A4 210 x 297 mm</PresentationFormat>
  <Paragraphs>22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HGPｺﾞｼｯｸE</vt:lpstr>
      <vt:lpstr>HGP創英角ｺﾞｼｯｸUB</vt:lpstr>
      <vt:lpstr>HGS創英角ｺﾞｼｯｸUB</vt:lpstr>
      <vt:lpstr>ＭＳ Ｐゴシック</vt:lpstr>
      <vt:lpstr>Arial</vt:lpstr>
      <vt:lpstr>Calibri</vt:lpstr>
      <vt:lpstr>Calibri Light</vt:lpstr>
      <vt:lpstr>Office テーマ</vt:lpstr>
      <vt:lpstr>くまもとものづくりミニ商談会 （オンライン商談会）   発注企業募集のご案内</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平成30年度 中小企業 熊本震災復興 特別商談会  発注企業 募集のご案内</dc:title>
  <dc:creator>oomura</dc:creator>
  <cp:lastModifiedBy>shien03</cp:lastModifiedBy>
  <cp:revision>111</cp:revision>
  <cp:lastPrinted>2021-04-12T01:25:51Z</cp:lastPrinted>
  <dcterms:created xsi:type="dcterms:W3CDTF">2018-08-15T01:04:55Z</dcterms:created>
  <dcterms:modified xsi:type="dcterms:W3CDTF">2021-04-12T01:26:36Z</dcterms:modified>
</cp:coreProperties>
</file>