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4"/>
  </p:notesMasterIdLst>
  <p:handoutMasterIdLst>
    <p:handoutMasterId r:id="rId5"/>
  </p:handoutMasterIdLst>
  <p:sldIdLst>
    <p:sldId id="831" r:id="rId2"/>
    <p:sldId id="832" r:id="rId3"/>
  </p:sldIdLst>
  <p:sldSz cx="6858000" cy="9906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0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BD4A1"/>
    <a:srgbClr val="FFFF00"/>
    <a:srgbClr val="FDD59F"/>
    <a:srgbClr val="0000CC"/>
    <a:srgbClr val="FFCCFF"/>
    <a:srgbClr val="FFE7E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>
        <p:guide orient="horz" pos="3120"/>
        <p:guide pos="20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213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6029" cy="53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t" anchorCtr="0" compatLnSpc="1">
            <a:prstTxWarp prst="textNoShape">
              <a:avLst/>
            </a:prstTxWarp>
          </a:bodyPr>
          <a:lstStyle>
            <a:lvl1pPr defTabSz="906454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84453" cy="53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t" anchorCtr="0" compatLnSpc="1">
            <a:prstTxWarp prst="textNoShape">
              <a:avLst/>
            </a:prstTxWarp>
          </a:bodyPr>
          <a:lstStyle>
            <a:lvl1pPr algn="r" defTabSz="906454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7865"/>
            <a:ext cx="2986029" cy="53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b" anchorCtr="0" compatLnSpc="1">
            <a:prstTxWarp prst="textNoShape">
              <a:avLst/>
            </a:prstTxWarp>
          </a:bodyPr>
          <a:lstStyle>
            <a:lvl1pPr defTabSz="906454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07865"/>
            <a:ext cx="2984453" cy="53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b" anchorCtr="0" compatLnSpc="1">
            <a:prstTxWarp prst="textNoShape">
              <a:avLst/>
            </a:prstTxWarp>
          </a:bodyPr>
          <a:lstStyle>
            <a:lvl1pPr algn="r" defTabSz="906454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CF8E93A-D296-499E-A24E-61113C7868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8414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2" name="Rectangle 28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12470"/>
            <a:ext cx="2986029" cy="23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b" anchorCtr="0" compatLnSpc="1">
            <a:prstTxWarp prst="textNoShape">
              <a:avLst/>
            </a:prstTxWarp>
          </a:bodyPr>
          <a:lstStyle>
            <a:lvl1pPr defTabSz="906454">
              <a:defRPr sz="900" i="1">
                <a:latin typeface="Times New Roman" pitchFamily="18" charset="0"/>
                <a:ea typeface="ＭＳ Ｐ明朝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Copyright©2000 by Sony Corporation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6029" cy="22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t" anchorCtr="0" compatLnSpc="1">
            <a:prstTxWarp prst="textNoShape">
              <a:avLst/>
            </a:prstTxWarp>
          </a:bodyPr>
          <a:lstStyle>
            <a:lvl1pPr defTabSz="906454">
              <a:defRPr sz="900" i="1">
                <a:latin typeface="Times New Roman" pitchFamily="18" charset="0"/>
                <a:ea typeface="ＭＳ Ｐ明朝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Sony Six Sigma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84453" cy="22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t" anchorCtr="0" compatLnSpc="1">
            <a:prstTxWarp prst="textNoShape">
              <a:avLst/>
            </a:prstTxWarp>
          </a:bodyPr>
          <a:lstStyle>
            <a:lvl1pPr algn="r" defTabSz="906454">
              <a:defRPr sz="900" i="1">
                <a:latin typeface="Times New Roman" pitchFamily="18" charset="0"/>
                <a:ea typeface="ＭＳ Ｐ明朝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Champion &amp; Sector Champion Training Text</a:t>
            </a:r>
          </a:p>
        </p:txBody>
      </p:sp>
      <p:sp>
        <p:nvSpPr>
          <p:cNvPr id="1331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79588" y="287338"/>
            <a:ext cx="3400425" cy="491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712470"/>
            <a:ext cx="2984453" cy="23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92" tIns="45446" rIns="90892" bIns="45446" numCol="1" anchor="b" anchorCtr="0" compatLnSpc="1">
            <a:prstTxWarp prst="textNoShape">
              <a:avLst/>
            </a:prstTxWarp>
          </a:bodyPr>
          <a:lstStyle>
            <a:lvl1pPr algn="r" defTabSz="906454">
              <a:defRPr i="1">
                <a:latin typeface="Times New Roman" pitchFamily="18" charset="0"/>
                <a:ea typeface="ＭＳ Ｐ明朝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Ver.1.5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30178" y="5582846"/>
            <a:ext cx="5942118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31753" y="5850962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31753" y="6122252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31753" y="6391954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1753" y="6663243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431753" y="7202648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431753" y="7743641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31753" y="8283046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31753" y="9096913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31753" y="9365030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431753" y="9639492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31753" y="8827211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431753" y="6934533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431753" y="7473938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431753" y="8013343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431753" y="8554335"/>
            <a:ext cx="5942119" cy="0"/>
          </a:xfrm>
          <a:prstGeom prst="line">
            <a:avLst/>
          </a:prstGeom>
          <a:noFill/>
          <a:ln w="9525" cap="rnd">
            <a:solidFill>
              <a:srgbClr val="B2B2B2"/>
            </a:solidFill>
            <a:prstDash val="sysDot"/>
            <a:miter lim="800000"/>
            <a:headEnd/>
            <a:tailEnd/>
          </a:ln>
          <a:effectLst/>
        </p:spPr>
        <p:txBody>
          <a:bodyPr wrap="none" lIns="92716" tIns="46359" rIns="92716" bIns="46359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05694" y="5306798"/>
            <a:ext cx="759507" cy="27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892" tIns="45446" rIns="90892" bIns="45446">
            <a:spAutoFit/>
          </a:bodyPr>
          <a:lstStyle/>
          <a:p>
            <a:pPr defTabSz="906454">
              <a:defRPr/>
            </a:pPr>
            <a:r>
              <a:rPr lang="en-US" altLang="ja-JP">
                <a:latin typeface="ＭＳ Ｐゴシック" charset="-128"/>
              </a:rPr>
              <a:t>【MEMO】</a:t>
            </a:r>
          </a:p>
        </p:txBody>
      </p:sp>
    </p:spTree>
    <p:extLst>
      <p:ext uri="{BB962C8B-B14F-4D97-AF65-F5344CB8AC3E}">
        <p14:creationId xmlns:p14="http://schemas.microsoft.com/office/powerpoint/2010/main" val="6332062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Ｐゴシック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D6677-7EBD-4184-A6C4-C233453C4F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2B550-240D-457A-80C9-8892D13D84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C5DA0-43E5-4F97-9D50-F8C0A45CE2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8CE4-37CC-4870-B370-679B0E4A23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E4B4-DC0B-4999-A288-4033A694A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D841C-DDCB-448C-8C40-109E6D219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30CFC-FECA-4214-8651-68CA2F8BDC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21373-281A-4B02-9ADF-A2AD40344E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F8446-4E9F-4399-8F35-2D5FC5306C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7CCA3-9A9E-4E5E-A91E-995EECF360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B0604-B9A5-473F-8F1A-DFBC6B6D5D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69C79F89-38F1-4BCD-9118-EE942D02E3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 bwMode="auto">
          <a:xfrm>
            <a:off x="0" y="4189330"/>
            <a:ext cx="6858000" cy="428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256263" y="3105807"/>
            <a:ext cx="63580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 smtClean="0">
                <a:ea typeface="HGP創英角ｺﾞｼｯｸUB" pitchFamily="50" charset="-128"/>
              </a:rPr>
              <a:t>若年失業者等を技術者として雇用し、技術指導・教育訓練等を実施することで、人件費及び研修費を支援します。</a:t>
            </a:r>
            <a:endParaRPr lang="ja-JP" altLang="en-US" sz="1800" dirty="0">
              <a:ea typeface="HGP創英角ｺﾞｼｯｸUB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0" y="8496821"/>
            <a:ext cx="6858000" cy="1466328"/>
            <a:chOff x="0" y="8496821"/>
            <a:chExt cx="6858000" cy="1466328"/>
          </a:xfrm>
        </p:grpSpPr>
        <p:sp>
          <p:nvSpPr>
            <p:cNvPr id="22" name="正方形/長方形 33"/>
            <p:cNvSpPr>
              <a:spLocks noChangeArrowheads="1"/>
            </p:cNvSpPr>
            <p:nvPr/>
          </p:nvSpPr>
          <p:spPr bwMode="auto">
            <a:xfrm>
              <a:off x="0" y="8511957"/>
              <a:ext cx="6858000" cy="1451192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10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headEnd/>
              <a:tailEnd/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/>
            <a:lstStyle/>
            <a:p>
              <a:pPr>
                <a:defRPr/>
              </a:pPr>
              <a:endParaRPr lang="ja-JP" altLang="en-US">
                <a:solidFill>
                  <a:srgbClr val="FFFF00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457325" y="8496821"/>
              <a:ext cx="4743450" cy="4001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ja-JP" sz="2000" dirty="0" smtClean="0">
                  <a:solidFill>
                    <a:schemeClr val="accent3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【</a:t>
              </a:r>
              <a:r>
                <a:rPr lang="ja-JP" altLang="en-US" sz="1400" dirty="0" smtClean="0">
                  <a:solidFill>
                    <a:schemeClr val="accent3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公益財団法人 </a:t>
              </a:r>
              <a:r>
                <a:rPr lang="ja-JP" altLang="en-US" sz="2000" dirty="0" smtClean="0">
                  <a:solidFill>
                    <a:schemeClr val="accent3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くまもと産業支援財団</a:t>
              </a:r>
              <a:r>
                <a:rPr lang="en-US" altLang="ja-JP" sz="2000" dirty="0" smtClean="0">
                  <a:solidFill>
                    <a:schemeClr val="accent3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】</a:t>
              </a:r>
              <a:endParaRPr lang="en-US" altLang="ja-JP" sz="2000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24" name="テキスト ボックス 35"/>
            <p:cNvSpPr txBox="1">
              <a:spLocks noChangeArrowheads="1"/>
            </p:cNvSpPr>
            <p:nvPr/>
          </p:nvSpPr>
          <p:spPr bwMode="auto">
            <a:xfrm>
              <a:off x="256263" y="8842645"/>
              <a:ext cx="6578600" cy="984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</a:t>
              </a:r>
              <a:r>
                <a:rPr lang="ja-JP" altLang="en-US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</a:t>
              </a:r>
              <a:r>
                <a:rPr lang="ja-JP" altLang="en-US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</a:t>
              </a:r>
              <a:r>
                <a:rPr lang="ja-JP" altLang="en-US" sz="16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人材強化コーディネーター　：　上野</a:t>
              </a:r>
              <a:r>
                <a:rPr lang="ja-JP" altLang="en-US" sz="16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、有働</a:t>
              </a:r>
              <a:endParaRPr lang="en-US" altLang="ja-JP" sz="1600" dirty="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　　　　　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E-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ｍａｉｌ：　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ueno@kmt-ti.or.jp       </a:t>
              </a:r>
            </a:p>
            <a:p>
              <a:r>
                <a:rPr lang="ja-JP" altLang="en-US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〒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861-2202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 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熊本県上益城郡益城町大字田原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2010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番地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10</a:t>
              </a:r>
            </a:p>
            <a:p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 　</a:t>
              </a:r>
              <a:r>
                <a:rPr lang="ja-JP" altLang="en-US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</a:t>
              </a:r>
              <a:r>
                <a:rPr lang="ja-JP" altLang="en-US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</a:t>
              </a:r>
              <a:r>
                <a:rPr lang="en-US" altLang="ja-JP" sz="1400" dirty="0" smtClean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TEL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：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096-289-2438       FAX</a:t>
              </a:r>
              <a:r>
                <a:rPr lang="ja-JP" altLang="en-US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：</a:t>
              </a:r>
              <a:r>
                <a:rPr lang="en-US" altLang="ja-JP" sz="1400" dirty="0">
                  <a:solidFill>
                    <a:srgbClr val="FFFFFF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096-289-2457</a:t>
              </a:r>
            </a:p>
          </p:txBody>
        </p:sp>
        <p:sp>
          <p:nvSpPr>
            <p:cNvPr id="25" name="雲形吹き出し 24"/>
            <p:cNvSpPr/>
            <p:nvPr/>
          </p:nvSpPr>
          <p:spPr bwMode="auto">
            <a:xfrm>
              <a:off x="95250" y="8532595"/>
              <a:ext cx="1209675" cy="801528"/>
            </a:xfrm>
            <a:prstGeom prst="cloudCallout">
              <a:avLst>
                <a:gd name="adj1" fmla="val 81712"/>
                <a:gd name="adj2" fmla="val 2571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50" charset="-128"/>
                </a:rPr>
                <a:t>詳細の</a:t>
              </a:r>
              <a:endParaRPr kumimoji="1" lang="en-US" altLang="ja-JP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b="1" dirty="0">
                  <a:ea typeface="ＭＳ Ｐゴシック" pitchFamily="50" charset="-128"/>
                </a:rPr>
                <a:t>　</a:t>
              </a:r>
              <a:r>
                <a:rPr kumimoji="1" lang="ja-JP" alt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50" charset="-128"/>
                </a:rPr>
                <a:t>問合せ先</a:t>
              </a:r>
            </a:p>
          </p:txBody>
        </p:sp>
      </p:grpSp>
      <p:pic>
        <p:nvPicPr>
          <p:cNvPr id="26" name="Picture 22" descr="ビジネスマン・挑戦・チャレンジ・意欲・ヤル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0775" y="8577711"/>
            <a:ext cx="594583" cy="7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ボックス 32"/>
          <p:cNvSpPr txBox="1">
            <a:spLocks noChangeArrowheads="1"/>
          </p:cNvSpPr>
          <p:nvPr/>
        </p:nvSpPr>
        <p:spPr bwMode="auto">
          <a:xfrm>
            <a:off x="94380" y="6925059"/>
            <a:ext cx="680084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+mn-ea"/>
                <a:ea typeface="+mn-ea"/>
              </a:rPr>
              <a:t>●</a:t>
            </a:r>
            <a:r>
              <a:rPr lang="ja-JP" altLang="en-US" sz="1400" b="1" dirty="0" smtClean="0">
                <a:latin typeface="+mn-ea"/>
                <a:ea typeface="+mn-ea"/>
              </a:rPr>
              <a:t>対象企業　　　   ：　食品関係を除く製造業に携わる小規模事業者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（従業員</a:t>
            </a:r>
            <a:r>
              <a:rPr lang="en-US" altLang="ja-JP" sz="1400" b="1" dirty="0" smtClean="0">
                <a:solidFill>
                  <a:srgbClr val="FF0000"/>
                </a:solidFill>
                <a:latin typeface="+mn-ea"/>
                <a:ea typeface="+mn-ea"/>
              </a:rPr>
              <a:t>20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人以下）</a:t>
            </a:r>
            <a:r>
              <a:rPr lang="ja-JP" altLang="en-US" sz="1400" b="1" dirty="0" smtClean="0">
                <a:latin typeface="+mn-ea"/>
                <a:ea typeface="+mn-ea"/>
              </a:rPr>
              <a:t>で、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r>
              <a:rPr lang="ja-JP" altLang="en-US" sz="1400" b="1" dirty="0">
                <a:latin typeface="+mn-ea"/>
                <a:ea typeface="+mn-ea"/>
              </a:rPr>
              <a:t>　</a:t>
            </a:r>
            <a:r>
              <a:rPr lang="ja-JP" altLang="en-US" sz="1400" b="1" dirty="0" smtClean="0">
                <a:latin typeface="+mn-ea"/>
                <a:ea typeface="+mn-ea"/>
              </a:rPr>
              <a:t>　　　　　　　　 　  　　新たに技能・技術を習得させ、若年技術者の確保を目指す企業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r>
              <a:rPr lang="ja-JP" altLang="en-US" sz="1050" b="1" dirty="0">
                <a:latin typeface="+mn-ea"/>
              </a:rPr>
              <a:t>●</a:t>
            </a:r>
            <a:r>
              <a:rPr lang="ja-JP" altLang="en-US" sz="1400" b="1" dirty="0" smtClean="0">
                <a:latin typeface="+mn-ea"/>
                <a:ea typeface="+mn-ea"/>
              </a:rPr>
              <a:t>募集する企業数 ：　４社程度（１企業につき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新規雇用者</a:t>
            </a:r>
            <a:r>
              <a:rPr lang="ja-JP" altLang="en-US" sz="1400" b="1" dirty="0" smtClean="0">
                <a:latin typeface="+mn-ea"/>
                <a:ea typeface="+mn-ea"/>
              </a:rPr>
              <a:t>１名）</a:t>
            </a:r>
            <a:endParaRPr lang="en-US" altLang="ja-JP" sz="1400" b="1" dirty="0">
              <a:latin typeface="+mn-ea"/>
              <a:ea typeface="+mn-ea"/>
            </a:endParaRPr>
          </a:p>
          <a:p>
            <a:r>
              <a:rPr lang="ja-JP" altLang="en-US" sz="1050" b="1" dirty="0">
                <a:latin typeface="+mn-ea"/>
              </a:rPr>
              <a:t>●</a:t>
            </a:r>
            <a:r>
              <a:rPr lang="ja-JP" altLang="en-US" sz="1400" b="1" dirty="0" smtClean="0">
                <a:latin typeface="+mn-ea"/>
                <a:ea typeface="+mn-ea"/>
              </a:rPr>
              <a:t>雇用の対象者　  ：　ハローワークを通して公募し、原則</a:t>
            </a:r>
            <a:r>
              <a:rPr lang="ja-JP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４０歳未満</a:t>
            </a:r>
            <a:endParaRPr lang="en-US" altLang="ja-JP" sz="1400" b="1" dirty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1050" b="1" dirty="0">
                <a:latin typeface="+mn-ea"/>
              </a:rPr>
              <a:t>●</a:t>
            </a:r>
            <a:r>
              <a:rPr lang="ja-JP" altLang="en-US" sz="1400" b="1" dirty="0" smtClean="0">
                <a:latin typeface="+mn-ea"/>
                <a:ea typeface="+mn-ea"/>
              </a:rPr>
              <a:t>事業の実施期間 ：　委託契約締結日から平成２８年２月２９日まで</a:t>
            </a:r>
            <a:endParaRPr lang="en-US" altLang="ja-JP" sz="1400" b="1" dirty="0" smtClean="0">
              <a:latin typeface="+mn-ea"/>
              <a:ea typeface="+mn-ea"/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</a:rPr>
              <a:t>　　　　　　　　　　　　　　　　　　</a:t>
            </a:r>
            <a:r>
              <a:rPr lang="en-US" altLang="ja-JP" sz="1400" b="1" dirty="0" smtClean="0">
                <a:solidFill>
                  <a:srgbClr val="0070C0"/>
                </a:solidFill>
              </a:rPr>
              <a:t>※</a:t>
            </a:r>
            <a:r>
              <a:rPr lang="ja-JP" altLang="en-US" sz="1400" b="1" dirty="0" smtClean="0">
                <a:solidFill>
                  <a:srgbClr val="0070C0"/>
                </a:solidFill>
              </a:rPr>
              <a:t>　申請</a:t>
            </a:r>
            <a:r>
              <a:rPr lang="ja-JP" altLang="en-US" sz="1400" b="1" dirty="0">
                <a:solidFill>
                  <a:srgbClr val="0070C0"/>
                </a:solidFill>
              </a:rPr>
              <a:t>書類は当財団のＨＰよりダウンロード出来ます</a:t>
            </a:r>
            <a:r>
              <a:rPr lang="ja-JP" altLang="en-US" sz="1400" b="1" dirty="0" smtClean="0">
                <a:solidFill>
                  <a:srgbClr val="0070C0"/>
                </a:solidFill>
              </a:rPr>
              <a:t>。</a:t>
            </a:r>
            <a:endParaRPr lang="en-US" altLang="ja-JP" sz="1400" b="1" dirty="0" smtClean="0">
              <a:solidFill>
                <a:srgbClr val="0070C0"/>
              </a:solidFill>
              <a:latin typeface="+mn-ea"/>
              <a:ea typeface="+mn-ea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722671" y="4007046"/>
            <a:ext cx="5891679" cy="2675365"/>
            <a:chOff x="498197" y="4804177"/>
            <a:chExt cx="5999869" cy="2473218"/>
          </a:xfrm>
        </p:grpSpPr>
        <p:sp>
          <p:nvSpPr>
            <p:cNvPr id="29" name="角丸四角形 28"/>
            <p:cNvSpPr/>
            <p:nvPr/>
          </p:nvSpPr>
          <p:spPr bwMode="auto">
            <a:xfrm>
              <a:off x="1805245" y="4804177"/>
              <a:ext cx="2591995" cy="447578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 b="1" dirty="0">
                  <a:solidFill>
                    <a:schemeClr val="bg1"/>
                  </a:solidFill>
                  <a:ea typeface="ＭＳ Ｐゴシック" pitchFamily="50" charset="-128"/>
                </a:rPr>
                <a:t>（</a:t>
              </a:r>
              <a:r>
                <a:rPr lang="ja-JP" altLang="en-US" sz="1400" b="1" dirty="0" smtClean="0">
                  <a:solidFill>
                    <a:schemeClr val="bg1"/>
                  </a:solidFill>
                  <a:ea typeface="ＭＳ Ｐゴシック" pitchFamily="50" charset="-128"/>
                </a:rPr>
                <a:t>公</a:t>
              </a:r>
              <a:r>
                <a:rPr kumimoji="1" lang="ja-JP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財</a:t>
              </a:r>
              <a:r>
                <a:rPr kumimoji="1" lang="en-US" altLang="ja-JP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)</a:t>
              </a:r>
              <a:r>
                <a:rPr kumimoji="1" lang="ja-JP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くまもと産業支援財団</a:t>
              </a:r>
            </a:p>
          </p:txBody>
        </p:sp>
        <p:grpSp>
          <p:nvGrpSpPr>
            <p:cNvPr id="51" name="グループ化 50"/>
            <p:cNvGrpSpPr/>
            <p:nvPr/>
          </p:nvGrpSpPr>
          <p:grpSpPr>
            <a:xfrm>
              <a:off x="2046081" y="6065452"/>
              <a:ext cx="2110325" cy="1141910"/>
              <a:chOff x="362492" y="6018985"/>
              <a:chExt cx="1961608" cy="805693"/>
            </a:xfrm>
          </p:grpSpPr>
          <p:sp>
            <p:nvSpPr>
              <p:cNvPr id="34" name="角丸四角形 33"/>
              <p:cNvSpPr/>
              <p:nvPr/>
            </p:nvSpPr>
            <p:spPr bwMode="auto">
              <a:xfrm>
                <a:off x="362492" y="6018985"/>
                <a:ext cx="1961608" cy="805693"/>
              </a:xfrm>
              <a:prstGeom prst="roundRect">
                <a:avLst/>
              </a:prstGeom>
              <a:solidFill>
                <a:srgbClr val="92D050"/>
              </a:solidFill>
              <a:ln w="9525" cap="flat" cmpd="sng" algn="ctr">
                <a:solidFill>
                  <a:srgbClr val="92D05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14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小規模事業者</a:t>
                </a:r>
                <a:endParaRPr kumimoji="1" lang="ja-JP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ＭＳ Ｐゴシック" pitchFamily="50" charset="-128"/>
                </a:endParaRPr>
              </a:p>
            </p:txBody>
          </p:sp>
          <p:sp>
            <p:nvSpPr>
              <p:cNvPr id="35" name="角丸四角形 34"/>
              <p:cNvSpPr/>
              <p:nvPr/>
            </p:nvSpPr>
            <p:spPr bwMode="auto">
              <a:xfrm>
                <a:off x="1408535" y="6338573"/>
                <a:ext cx="835920" cy="418058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OFF</a:t>
                </a:r>
                <a:r>
                  <a:rPr kumimoji="1" lang="ja-JP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－ＪＴ</a:t>
                </a:r>
                <a:endParaRPr kumimoji="1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ahoma" pitchFamily="34" charset="0"/>
                  <a:ea typeface="ＭＳ Ｐゴシック" pitchFamily="50" charset="-128"/>
                </a:endParaRP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(</a:t>
                </a:r>
                <a:r>
                  <a:rPr kumimoji="1" lang="ja-JP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外部研修）</a:t>
                </a:r>
              </a:p>
            </p:txBody>
          </p:sp>
          <p:sp>
            <p:nvSpPr>
              <p:cNvPr id="36" name="角丸四角形 35"/>
              <p:cNvSpPr/>
              <p:nvPr/>
            </p:nvSpPr>
            <p:spPr bwMode="auto">
              <a:xfrm>
                <a:off x="454510" y="6338009"/>
                <a:ext cx="820903" cy="425324"/>
              </a:xfrm>
              <a:prstGeom prst="round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O</a:t>
                </a:r>
                <a:r>
                  <a:rPr kumimoji="1" lang="ja-JP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ＪＴ</a:t>
                </a:r>
                <a:endParaRPr kumimoji="1" lang="en-US" altLang="ja-JP" sz="1200" b="1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ahoma" pitchFamily="34" charset="0"/>
                  <a:ea typeface="ＭＳ Ｐゴシック" pitchFamily="50" charset="-128"/>
                </a:endParaRPr>
              </a:p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(</a:t>
                </a:r>
                <a:r>
                  <a:rPr kumimoji="1" lang="ja-JP" altLang="en-US" sz="1200" b="1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ahoma" pitchFamily="34" charset="0"/>
                    <a:ea typeface="ＭＳ Ｐゴシック" pitchFamily="50" charset="-128"/>
                  </a:rPr>
                  <a:t>社内研修）</a:t>
                </a:r>
              </a:p>
            </p:txBody>
          </p:sp>
        </p:grpSp>
        <p:sp>
          <p:nvSpPr>
            <p:cNvPr id="38" name="角丸四角形 37"/>
            <p:cNvSpPr/>
            <p:nvPr/>
          </p:nvSpPr>
          <p:spPr bwMode="auto">
            <a:xfrm>
              <a:off x="4959059" y="6065452"/>
              <a:ext cx="1539007" cy="410147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ＭＳ Ｐゴシック" pitchFamily="50" charset="-128"/>
                </a:rPr>
                <a:t>研修</a:t>
              </a:r>
              <a:r>
                <a:rPr lang="ja-JP" altLang="en-US" sz="1400" b="1" dirty="0">
                  <a:solidFill>
                    <a:schemeClr val="bg1"/>
                  </a:solidFill>
                  <a:ea typeface="ＭＳ Ｐゴシック" pitchFamily="50" charset="-128"/>
                </a:rPr>
                <a:t>講師</a:t>
              </a:r>
              <a:endPara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ＭＳ Ｐゴシック" pitchFamily="50" charset="-128"/>
              </a:endParaRPr>
            </a:p>
          </p:txBody>
        </p:sp>
        <p:sp>
          <p:nvSpPr>
            <p:cNvPr id="40" name="角丸四角形 39"/>
            <p:cNvSpPr/>
            <p:nvPr/>
          </p:nvSpPr>
          <p:spPr bwMode="auto">
            <a:xfrm>
              <a:off x="4959059" y="6789910"/>
              <a:ext cx="1539007" cy="410147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ＭＳ Ｐゴシック" pitchFamily="50" charset="-128"/>
                </a:rPr>
                <a:t>外部研修機関等</a:t>
              </a:r>
              <a:endPara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ＭＳ Ｐゴシック" pitchFamily="50" charset="-128"/>
              </a:endParaRPr>
            </a:p>
          </p:txBody>
        </p:sp>
        <p:sp>
          <p:nvSpPr>
            <p:cNvPr id="41" name="右矢印 40"/>
            <p:cNvSpPr/>
            <p:nvPr/>
          </p:nvSpPr>
          <p:spPr bwMode="auto">
            <a:xfrm>
              <a:off x="4291307" y="6691390"/>
              <a:ext cx="532851" cy="586005"/>
            </a:xfrm>
            <a:prstGeom prst="rightArrow">
              <a:avLst>
                <a:gd name="adj1" fmla="val 50000"/>
                <a:gd name="adj2" fmla="val 26923"/>
              </a:avLst>
            </a:prstGeom>
            <a:solidFill>
              <a:srgbClr val="FF6600"/>
            </a:solidFill>
            <a:ln w="9525" cap="flat" cmpd="sng" algn="ctr">
              <a:solidFill>
                <a:srgbClr val="FF66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活用</a:t>
              </a:r>
            </a:p>
          </p:txBody>
        </p:sp>
        <p:sp>
          <p:nvSpPr>
            <p:cNvPr id="42" name="左矢印 41"/>
            <p:cNvSpPr/>
            <p:nvPr/>
          </p:nvSpPr>
          <p:spPr bwMode="auto">
            <a:xfrm>
              <a:off x="4291307" y="5941256"/>
              <a:ext cx="532851" cy="666864"/>
            </a:xfrm>
            <a:prstGeom prst="leftArrow">
              <a:avLst/>
            </a:prstGeom>
            <a:solidFill>
              <a:srgbClr val="FF6600"/>
            </a:solidFill>
            <a:ln w="9525" cap="flat" cmpd="sng" algn="ctr">
              <a:solidFill>
                <a:srgbClr val="FF66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派</a:t>
              </a:r>
              <a:r>
                <a:rPr kumimoji="1" lang="ja-JP" altLang="en-US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遣</a:t>
              </a:r>
            </a:p>
          </p:txBody>
        </p:sp>
        <p:sp>
          <p:nvSpPr>
            <p:cNvPr id="43" name="上下矢印 42"/>
            <p:cNvSpPr/>
            <p:nvPr/>
          </p:nvSpPr>
          <p:spPr bwMode="auto">
            <a:xfrm>
              <a:off x="2031051" y="5356206"/>
              <a:ext cx="834633" cy="625075"/>
            </a:xfrm>
            <a:prstGeom prst="upDownArrow">
              <a:avLst>
                <a:gd name="adj1" fmla="val 52964"/>
                <a:gd name="adj2" fmla="val 27769"/>
              </a:avLst>
            </a:prstGeom>
            <a:solidFill>
              <a:srgbClr val="FF6600"/>
            </a:solidFill>
            <a:ln w="9525" cap="flat" cmpd="sng" algn="ctr">
              <a:solidFill>
                <a:srgbClr val="FF66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50" charset="-128"/>
                </a:rPr>
                <a:t>委託</a:t>
              </a:r>
              <a:endParaRPr kumimoji="1" lang="en-US" altLang="ja-JP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50" b="1" dirty="0">
                  <a:ea typeface="ＭＳ Ｐゴシック" pitchFamily="50" charset="-128"/>
                </a:rPr>
                <a:t>契約</a:t>
              </a:r>
              <a:endParaRPr kumimoji="1" lang="ja-JP" alt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</a:endParaRPr>
            </a:p>
          </p:txBody>
        </p:sp>
        <p:sp>
          <p:nvSpPr>
            <p:cNvPr id="54" name="右矢印 53"/>
            <p:cNvSpPr/>
            <p:nvPr/>
          </p:nvSpPr>
          <p:spPr bwMode="auto">
            <a:xfrm>
              <a:off x="1254579" y="6327434"/>
              <a:ext cx="532851" cy="622872"/>
            </a:xfrm>
            <a:prstGeom prst="rightArrow">
              <a:avLst>
                <a:gd name="adj1" fmla="val 50000"/>
                <a:gd name="adj2" fmla="val 26923"/>
              </a:avLst>
            </a:prstGeom>
            <a:solidFill>
              <a:srgbClr val="FF6600"/>
            </a:solidFill>
            <a:ln w="9525" cap="flat" cmpd="sng" algn="ctr">
              <a:solidFill>
                <a:srgbClr val="FF66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05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雇用</a:t>
              </a:r>
            </a:p>
          </p:txBody>
        </p:sp>
        <p:sp>
          <p:nvSpPr>
            <p:cNvPr id="55" name="角丸四角形 54"/>
            <p:cNvSpPr/>
            <p:nvPr/>
          </p:nvSpPr>
          <p:spPr bwMode="auto">
            <a:xfrm>
              <a:off x="498197" y="6065452"/>
              <a:ext cx="638234" cy="1141910"/>
            </a:xfrm>
            <a:prstGeom prst="roundRect">
              <a:avLst/>
            </a:prstGeom>
            <a:solidFill>
              <a:srgbClr val="92D050"/>
            </a:solidFill>
            <a:ln w="9525" cap="flat" cmpd="sng" algn="ctr">
              <a:solidFill>
                <a:srgbClr val="92D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eaVert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ahoma" pitchFamily="34" charset="0"/>
                  <a:ea typeface="ＭＳ Ｐゴシック" pitchFamily="50" charset="-128"/>
                </a:rPr>
                <a:t>求職者</a:t>
              </a:r>
            </a:p>
          </p:txBody>
        </p:sp>
      </p:grp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33" y="1031172"/>
            <a:ext cx="2791205" cy="18487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88900"/>
          </a:effectLst>
        </p:spPr>
      </p:pic>
      <p:sp>
        <p:nvSpPr>
          <p:cNvPr id="13" name="角丸四角形 12"/>
          <p:cNvSpPr/>
          <p:nvPr/>
        </p:nvSpPr>
        <p:spPr bwMode="auto">
          <a:xfrm>
            <a:off x="-17582" y="-1"/>
            <a:ext cx="6858384" cy="849807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ja-JP" altLang="en-US" sz="3200" b="1" dirty="0">
                <a:solidFill>
                  <a:srgbClr val="FBD4A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HGP創英角ｺﾞｼｯｸUB" pitchFamily="50" charset="-128"/>
                <a:ea typeface="HGP創英角ｺﾞｼｯｸUB" pitchFamily="50" charset="-128"/>
              </a:rPr>
              <a:t>小規模事業者ものづくり人材育成</a:t>
            </a:r>
            <a:r>
              <a:rPr lang="ja-JP" altLang="en-US" sz="3200" b="1" dirty="0" smtClean="0">
                <a:solidFill>
                  <a:srgbClr val="FBD4A1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HGP創英角ｺﾞｼｯｸUB" pitchFamily="50" charset="-128"/>
                <a:ea typeface="HGP創英角ｺﾞｼｯｸUB" pitchFamily="50" charset="-128"/>
              </a:rPr>
              <a:t>事業</a:t>
            </a:r>
            <a:endParaRPr lang="en-US" altLang="ja-JP" sz="3200" b="1" dirty="0">
              <a:solidFill>
                <a:srgbClr val="FBD4A1"/>
              </a:solidFill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24" y="1061286"/>
            <a:ext cx="2791205" cy="18239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88900"/>
          </a:effectLst>
        </p:spPr>
      </p:pic>
      <p:sp>
        <p:nvSpPr>
          <p:cNvPr id="20" name="角丸四角形吹き出し 19"/>
          <p:cNvSpPr/>
          <p:nvPr/>
        </p:nvSpPr>
        <p:spPr bwMode="auto">
          <a:xfrm>
            <a:off x="4807530" y="3842214"/>
            <a:ext cx="1975366" cy="744302"/>
          </a:xfrm>
          <a:prstGeom prst="wedgeRoundRectCallout">
            <a:avLst>
              <a:gd name="adj1" fmla="val -43687"/>
              <a:gd name="adj2" fmla="val 9720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申請書</a:t>
            </a:r>
            <a:r>
              <a:rPr lang="ja-JP" altLang="en-US" b="1" dirty="0">
                <a:solidFill>
                  <a:srgbClr val="FF0000"/>
                </a:solidFill>
              </a:rPr>
              <a:t>提出期限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1100" b="1" dirty="0" smtClean="0"/>
              <a:t>平成２７年８月３１日</a:t>
            </a:r>
            <a:r>
              <a:rPr lang="ja-JP" altLang="en-US" sz="1100" b="1" dirty="0"/>
              <a:t>まで</a:t>
            </a:r>
            <a:r>
              <a:rPr lang="ja-JP" altLang="en-US" sz="1100" b="1" dirty="0" smtClean="0"/>
              <a:t>！</a:t>
            </a:r>
            <a:endParaRPr lang="en-US" altLang="ja-JP" sz="1100" b="1" dirty="0" smtClean="0"/>
          </a:p>
          <a:p>
            <a:r>
              <a:rPr lang="ja-JP" altLang="en-US" sz="1000" b="1" dirty="0" smtClean="0"/>
              <a:t>（定員に達し次第締め切ります）</a:t>
            </a:r>
            <a:endParaRPr lang="ja-JP" altLang="en-US" sz="1000" b="1" dirty="0"/>
          </a:p>
        </p:txBody>
      </p:sp>
      <p:sp>
        <p:nvSpPr>
          <p:cNvPr id="2" name="下矢印 1"/>
          <p:cNvSpPr/>
          <p:nvPr/>
        </p:nvSpPr>
        <p:spPr bwMode="auto">
          <a:xfrm>
            <a:off x="3373829" y="4579348"/>
            <a:ext cx="1007319" cy="698102"/>
          </a:xfrm>
          <a:prstGeom prst="downArrow">
            <a:avLst>
              <a:gd name="adj1" fmla="val 50000"/>
              <a:gd name="adj2" fmla="val 29989"/>
            </a:avLst>
          </a:prstGeom>
          <a:solidFill>
            <a:srgbClr val="FF6600"/>
          </a:solidFill>
          <a:ln w="9525" cap="flat" cmpd="sng" algn="ctr">
            <a:solidFill>
              <a:srgbClr val="FF66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pitchFamily="50" charset="-128"/>
              </a:rPr>
              <a:t>　助言</a:t>
            </a:r>
            <a:endParaRPr kumimoji="1" lang="en-US" altLang="ja-JP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50" b="1" dirty="0">
                <a:ea typeface="ＭＳ Ｐゴシック" pitchFamily="50" charset="-128"/>
              </a:rPr>
              <a:t>フォロ</a:t>
            </a:r>
            <a:r>
              <a:rPr lang="ja-JP" altLang="en-US" sz="1050" b="1" dirty="0" smtClean="0">
                <a:ea typeface="ＭＳ Ｐゴシック" pitchFamily="50" charset="-128"/>
              </a:rPr>
              <a:t>ー</a:t>
            </a:r>
            <a:endParaRPr kumimoji="1" lang="ja-JP" altLang="en-US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42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0"/>
            <a:ext cx="6858000" cy="369332"/>
          </a:xfrm>
          <a:prstGeom prst="rect">
            <a:avLst/>
          </a:prstGeom>
          <a:solidFill>
            <a:srgbClr val="FDD59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◆委託費の内容</a:t>
            </a:r>
            <a:endParaRPr kumimoji="1" lang="ja-JP" altLang="en-US" sz="18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2273535"/>
            <a:ext cx="6858000" cy="369332"/>
          </a:xfrm>
          <a:prstGeom prst="rect">
            <a:avLst/>
          </a:prstGeom>
          <a:solidFill>
            <a:srgbClr val="FDD59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◆企業の研修費（新規雇用者を対象）として対象になる経費</a:t>
            </a:r>
            <a:endParaRPr kumimoji="1" lang="ja-JP" altLang="en-US" sz="180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4921561"/>
            <a:ext cx="6858000" cy="369332"/>
          </a:xfrm>
          <a:prstGeom prst="rect">
            <a:avLst/>
          </a:prstGeom>
          <a:solidFill>
            <a:srgbClr val="FDD59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◆委託事業の事務処理</a:t>
            </a:r>
            <a:endParaRPr kumimoji="1" lang="en-US" altLang="ja-JP" sz="1800" b="1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7548820"/>
            <a:ext cx="6858000" cy="369332"/>
          </a:xfrm>
          <a:prstGeom prst="rect">
            <a:avLst/>
          </a:prstGeom>
          <a:solidFill>
            <a:srgbClr val="FDD59F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800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◆（公財）くまもと産業支援財団との契約等　　　　　</a:t>
            </a:r>
            <a:r>
              <a:rPr kumimoji="1" lang="en-US" altLang="ja-JP" sz="1800" b="1" dirty="0" smtClean="0"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※</a:t>
            </a:r>
            <a:r>
              <a:rPr kumimoji="1" lang="ja-JP" altLang="en-US" sz="1800" b="1" dirty="0" smtClean="0"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重要</a:t>
            </a:r>
            <a:endParaRPr kumimoji="1" lang="en-US" altLang="ja-JP" sz="1800" b="1" dirty="0" smtClean="0"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384940"/>
            <a:ext cx="685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DbPlain"/>
            </a:pPr>
            <a:r>
              <a:rPr kumimoji="1" lang="ja-JP" altLang="en-US" dirty="0" smtClean="0"/>
              <a:t>人件費は以下のとおりとします。　</a:t>
            </a:r>
            <a:endParaRPr kumimoji="1" lang="en-US" altLang="ja-JP" dirty="0" smtClean="0"/>
          </a:p>
          <a:p>
            <a:pPr marL="228600" indent="-228600">
              <a:buAutoNum type="arabicDbPlain"/>
            </a:pPr>
            <a:r>
              <a:rPr lang="ja-JP" altLang="en-US" dirty="0" smtClean="0"/>
              <a:t> ①賃金は、月額２２万円（税込み）を標準とする。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 ②通勤手当は、受託者の給与規定に準ずる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③上記賃金等に係る社会保険料（労働保険料を含む。）の雇用主負担分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２　委託費（人件費と研修費の合計）のうち人件費の割合は５０％以上とします。</a:t>
            </a:r>
            <a:endParaRPr kumimoji="1" lang="en-US" altLang="ja-JP" dirty="0" smtClean="0"/>
          </a:p>
          <a:p>
            <a:r>
              <a:rPr lang="ja-JP" altLang="en-US" dirty="0" smtClean="0"/>
              <a:t>３　研修は従業員等による社内研修に偏らず、外部研修を積極的に受講するものとします。</a:t>
            </a:r>
            <a:endParaRPr lang="en-US" altLang="ja-JP" dirty="0" smtClean="0"/>
          </a:p>
          <a:p>
            <a:r>
              <a:rPr kumimoji="1" lang="ja-JP" altLang="en-US" dirty="0" smtClean="0"/>
              <a:t>４　委託費の上限は、年額</a:t>
            </a:r>
            <a:r>
              <a:rPr lang="ja-JP" altLang="en-US" dirty="0" smtClean="0">
                <a:solidFill>
                  <a:srgbClr val="FF0000"/>
                </a:solidFill>
              </a:rPr>
              <a:t>４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，６００千円</a:t>
            </a:r>
            <a:r>
              <a:rPr kumimoji="1" lang="ja-JP" altLang="en-US" dirty="0" smtClean="0"/>
              <a:t>　（税込み）とします。</a:t>
            </a:r>
            <a:r>
              <a:rPr lang="ja-JP" altLang="ja-JP" dirty="0"/>
              <a:t>なお、事業における雇用期間が１年</a:t>
            </a:r>
            <a:r>
              <a:rPr lang="ja-JP" altLang="ja-JP" dirty="0" smtClean="0"/>
              <a:t>を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ja-JP" dirty="0" smtClean="0"/>
              <a:t>下回る</a:t>
            </a:r>
            <a:r>
              <a:rPr lang="ja-JP" altLang="ja-JP" dirty="0"/>
              <a:t>場合は、期間率を乗じた額を限度</a:t>
            </a:r>
            <a:r>
              <a:rPr lang="ja-JP" altLang="ja-JP" dirty="0" smtClean="0"/>
              <a:t>と</a:t>
            </a:r>
            <a:r>
              <a:rPr lang="ja-JP" altLang="en-US" dirty="0" smtClean="0"/>
              <a:t>します</a:t>
            </a:r>
            <a:r>
              <a:rPr lang="ja-JP" altLang="ja-JP" dirty="0" smtClean="0"/>
              <a:t>。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638436"/>
            <a:ext cx="6858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　社内研修（ＯＪＴ）の経費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ア　新規雇用者を指導する従業員の賃金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イ　ＯＪＴに必要な消耗品費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（作業着、教材費等、新規雇用者が使用するものに限る）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２　外部研修（ＯＦＦ－ＪＴ）の経費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ア　外部の研修期間での受講料（教材費）及び交通費等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イ　企業が外部講師を招いて実施する講師謝金（交通費含む。）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及び必要な資材等の経費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（注）研修費は、新規雇用者１名分の経費が委託料の対象となります。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5290893"/>
            <a:ext cx="6858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　事務処理方法</a:t>
            </a:r>
            <a:endParaRPr kumimoji="1" lang="en-US" altLang="ja-JP" dirty="0" smtClean="0"/>
          </a:p>
          <a:p>
            <a:r>
              <a:rPr lang="ja-JP" altLang="en-US" dirty="0" smtClean="0"/>
              <a:t>（１）委託業務で支出した経費は、証拠書類を確認できるよう処理することになります。</a:t>
            </a:r>
            <a:endParaRPr lang="en-US" altLang="ja-JP" dirty="0" smtClean="0"/>
          </a:p>
          <a:p>
            <a:r>
              <a:rPr lang="ja-JP" altLang="en-US" dirty="0" smtClean="0"/>
              <a:t>（２）委託料の収入および支出を記載した帳簿は、他と区分し、経理状況を明確に処理することになります。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２　</a:t>
            </a:r>
            <a:r>
              <a:rPr lang="ja-JP" altLang="en-US" dirty="0" smtClean="0">
                <a:solidFill>
                  <a:srgbClr val="FF0000"/>
                </a:solidFill>
              </a:rPr>
              <a:t>５年間保管</a:t>
            </a:r>
            <a:r>
              <a:rPr lang="ja-JP" altLang="en-US" dirty="0" smtClean="0"/>
              <a:t>が必要な帳簿類</a:t>
            </a:r>
            <a:endParaRPr lang="en-US" altLang="ja-JP" dirty="0" smtClean="0"/>
          </a:p>
          <a:p>
            <a:r>
              <a:rPr lang="ja-JP" altLang="en-US" dirty="0" smtClean="0"/>
              <a:t>（１）会計関係帳簿類　総勘定元帳、現金出納帳、証拠書類</a:t>
            </a:r>
            <a:endParaRPr lang="en-US" altLang="ja-JP" dirty="0" smtClean="0"/>
          </a:p>
          <a:p>
            <a:r>
              <a:rPr lang="ja-JP" altLang="en-US" dirty="0" smtClean="0"/>
              <a:t>（２）労働関係帳簿類　労働者名簿（従業員名簿）、出勤簿、賃金（給与）台帳、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　　　　　　　　　　業務日誌（新規雇用者が舞に記載）等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（注）この事業は雇用創出を目的として行う事業であり、実際に支払った賃金等の額に基づいて精算を行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うため、本業務に係る経費とそれ以外の経費について、明確に区分して管理する事。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793623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　（公財）くまもと産業支援財団は、申請書を受理後、内容を審査のうえ申請企業に採択または不採択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の通知をします。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２　採択された企業は、速やかに人材の募集を行い、人材を雇用した時点で、</a:t>
            </a:r>
            <a:r>
              <a:rPr lang="ja-JP" altLang="en-US" dirty="0"/>
              <a:t>順次、 （公財）くまもと</a:t>
            </a:r>
            <a:r>
              <a:rPr lang="ja-JP" altLang="en-US" dirty="0" smtClean="0"/>
              <a:t>産業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支援財団</a:t>
            </a:r>
            <a:r>
              <a:rPr kumimoji="1" lang="ja-JP" altLang="en-US" dirty="0" smtClean="0"/>
              <a:t>との契約を締結します。ただし、採択された企業であっても委託契約締結日から３週間以内　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に雇用できなかった場合は契約を締結できません。また、契約を締結した企業が定員に達した時点で、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それ以降の企業とは契約を締結しません。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３　本事業は平成２７年度分</a:t>
            </a:r>
            <a:r>
              <a:rPr lang="ja-JP" altLang="en-US" dirty="0"/>
              <a:t>（委託契約締結日から</a:t>
            </a:r>
            <a:r>
              <a:rPr lang="ja-JP" altLang="en-US" dirty="0" smtClean="0"/>
              <a:t>平成２８年２月２９日まで）の契約を締結します。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0121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CS_SCK管理C for MC">
  <a:themeElements>
    <a:clrScheme name="EMCS_SCK管理C for M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MCS_SCK管理C for MC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EMCS_SCK管理C for M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CS_SCK管理C for M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CS_SCK管理C for M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CS_SCK管理C for M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CS_SCK管理C for M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CS_SCK管理C for M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CS_SCK管理C for M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Office\Template\EMCS_SCK管理C for MC.pot</Template>
  <TotalTime>5316</TotalTime>
  <Words>137</Words>
  <Application>Microsoft Office PowerPoint</Application>
  <PresentationFormat>A4 210 x 297 mm</PresentationFormat>
  <Paragraphs>79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ＭＳ Ｐ明朝</vt:lpstr>
      <vt:lpstr>Tahoma</vt:lpstr>
      <vt:lpstr>Times New Roman</vt:lpstr>
      <vt:lpstr>EMCS_SCK管理C for MC</vt:lpstr>
      <vt:lpstr>PowerPoint プレゼンテーション</vt:lpstr>
      <vt:lpstr>PowerPoint プレゼンテーション</vt:lpstr>
    </vt:vector>
  </TitlesOfParts>
  <Company>ｿﾆー国分株式会社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LCD製造部</dc:creator>
  <cp:lastModifiedBy>Ueno</cp:lastModifiedBy>
  <cp:revision>581</cp:revision>
  <cp:lastPrinted>2015-07-23T08:10:40Z</cp:lastPrinted>
  <dcterms:created xsi:type="dcterms:W3CDTF">2001-05-07T23:56:41Z</dcterms:created>
  <dcterms:modified xsi:type="dcterms:W3CDTF">2015-12-07T03:31:17Z</dcterms:modified>
</cp:coreProperties>
</file>