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828" r:id="rId2"/>
  </p:sldIdLst>
  <p:sldSz cx="6858000" cy="9906000" type="A4"/>
  <p:notesSz cx="6858000" cy="99456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00"/>
    <a:srgbClr val="FFE7E5"/>
    <a:srgbClr val="FBD4A1"/>
    <a:srgbClr val="FDD59F"/>
    <a:srgbClr val="FF9933"/>
    <a:srgbClr val="0000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1014" y="306"/>
      </p:cViewPr>
      <p:guideLst>
        <p:guide orient="horz" pos="3120"/>
        <p:guide pos="20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28" d="100"/>
          <a:sy n="28" d="100"/>
        </p:scale>
        <p:origin x="-2136" y="-108"/>
      </p:cViewPr>
      <p:guideLst>
        <p:guide orient="horz" pos="3133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831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6" rIns="91211" bIns="45606" numCol="1" anchor="t" anchorCtr="0" compatLnSpc="1">
            <a:prstTxWarp prst="textNoShape">
              <a:avLst/>
            </a:prstTxWarp>
          </a:bodyPr>
          <a:lstStyle>
            <a:lvl1pPr defTabSz="909638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3006725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6" rIns="91211" bIns="45606" numCol="1" anchor="t" anchorCtr="0" compatLnSpc="1">
            <a:prstTxWarp prst="textNoShape">
              <a:avLst/>
            </a:prstTxWarp>
          </a:bodyPr>
          <a:lstStyle>
            <a:lvl1pPr algn="r" defTabSz="909638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3875"/>
            <a:ext cx="300831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6" rIns="91211" bIns="45606" numCol="1" anchor="b" anchorCtr="0" compatLnSpc="1">
            <a:prstTxWarp prst="textNoShape">
              <a:avLst/>
            </a:prstTxWarp>
          </a:bodyPr>
          <a:lstStyle>
            <a:lvl1pPr defTabSz="909638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13875"/>
            <a:ext cx="3006725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6" rIns="91211" bIns="45606" numCol="1" anchor="b" anchorCtr="0" compatLnSpc="1">
            <a:prstTxWarp prst="textNoShape">
              <a:avLst/>
            </a:prstTxWarp>
          </a:bodyPr>
          <a:lstStyle>
            <a:lvl1pPr algn="r" defTabSz="909638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DCF8E93A-D296-499E-A24E-61113C7868C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2" name="Rectangle 2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8675"/>
            <a:ext cx="300831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6" rIns="91211" bIns="45606" numCol="1" anchor="b" anchorCtr="0" compatLnSpc="1">
            <a:prstTxWarp prst="textNoShape">
              <a:avLst/>
            </a:prstTxWarp>
          </a:bodyPr>
          <a:lstStyle>
            <a:lvl1pPr defTabSz="909638">
              <a:defRPr sz="900" i="1">
                <a:latin typeface="Times New Roman" pitchFamily="18" charset="0"/>
                <a:ea typeface="ＭＳ Ｐ明朝" pitchFamily="18" charset="-128"/>
              </a:defRPr>
            </a:lvl1pPr>
          </a:lstStyle>
          <a:p>
            <a:pPr>
              <a:defRPr/>
            </a:pPr>
            <a:r>
              <a:rPr lang="en-US" altLang="ja-JP"/>
              <a:t>Copyright©2000 by Sony Corporation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83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6" rIns="91211" bIns="45606" numCol="1" anchor="t" anchorCtr="0" compatLnSpc="1">
            <a:prstTxWarp prst="textNoShape">
              <a:avLst/>
            </a:prstTxWarp>
          </a:bodyPr>
          <a:lstStyle>
            <a:lvl1pPr defTabSz="909638">
              <a:defRPr sz="900" i="1">
                <a:latin typeface="Times New Roman" pitchFamily="18" charset="0"/>
                <a:ea typeface="ＭＳ Ｐ明朝" pitchFamily="18" charset="-128"/>
              </a:defRPr>
            </a:lvl1pPr>
          </a:lstStyle>
          <a:p>
            <a:pPr>
              <a:defRPr/>
            </a:pPr>
            <a:r>
              <a:rPr lang="en-US" altLang="ja-JP"/>
              <a:t>Sony Six Sigma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3006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6" rIns="91211" bIns="45606" numCol="1" anchor="t" anchorCtr="0" compatLnSpc="1">
            <a:prstTxWarp prst="textNoShape">
              <a:avLst/>
            </a:prstTxWarp>
          </a:bodyPr>
          <a:lstStyle>
            <a:lvl1pPr algn="r" defTabSz="909638">
              <a:defRPr sz="900" i="1">
                <a:latin typeface="Times New Roman" pitchFamily="18" charset="0"/>
                <a:ea typeface="ＭＳ Ｐ明朝" pitchFamily="18" charset="-128"/>
              </a:defRPr>
            </a:lvl1pPr>
          </a:lstStyle>
          <a:p>
            <a:pPr>
              <a:defRPr/>
            </a:pPr>
            <a:r>
              <a:rPr lang="en-US" altLang="ja-JP"/>
              <a:t>Champion &amp; Sector Champion Training Text</a:t>
            </a:r>
          </a:p>
        </p:txBody>
      </p:sp>
      <p:sp>
        <p:nvSpPr>
          <p:cNvPr id="1331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03400" y="287338"/>
            <a:ext cx="3403600" cy="491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718675"/>
            <a:ext cx="300672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6" rIns="91211" bIns="45606" numCol="1" anchor="b" anchorCtr="0" compatLnSpc="1">
            <a:prstTxWarp prst="textNoShape">
              <a:avLst/>
            </a:prstTxWarp>
          </a:bodyPr>
          <a:lstStyle>
            <a:lvl1pPr algn="r" defTabSz="909638">
              <a:defRPr i="1">
                <a:latin typeface="Times New Roman" pitchFamily="18" charset="0"/>
                <a:ea typeface="ＭＳ Ｐ明朝" pitchFamily="18" charset="-128"/>
              </a:defRPr>
            </a:lvl1pPr>
          </a:lstStyle>
          <a:p>
            <a:pPr>
              <a:defRPr/>
            </a:pPr>
            <a:r>
              <a:rPr lang="en-US" altLang="ja-JP"/>
              <a:t>Ver.1.5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33388" y="5586413"/>
            <a:ext cx="5986462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3042" tIns="46522" rIns="93042" bIns="46522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434975" y="5854700"/>
            <a:ext cx="5986463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3042" tIns="46522" rIns="93042" bIns="46522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434975" y="6126163"/>
            <a:ext cx="5986463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3042" tIns="46522" rIns="93042" bIns="46522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434975" y="6396038"/>
            <a:ext cx="5986463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3042" tIns="46522" rIns="93042" bIns="46522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34975" y="6667500"/>
            <a:ext cx="5986463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3042" tIns="46522" rIns="93042" bIns="46522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434975" y="7207250"/>
            <a:ext cx="5986463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3042" tIns="46522" rIns="93042" bIns="46522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434975" y="7748588"/>
            <a:ext cx="5986463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3042" tIns="46522" rIns="93042" bIns="46522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434975" y="8288338"/>
            <a:ext cx="5986463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3042" tIns="46522" rIns="93042" bIns="46522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434975" y="9102725"/>
            <a:ext cx="5986463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3042" tIns="46522" rIns="93042" bIns="46522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34975" y="9371013"/>
            <a:ext cx="5986463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3042" tIns="46522" rIns="93042" bIns="46522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434975" y="9645650"/>
            <a:ext cx="5986463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3042" tIns="46522" rIns="93042" bIns="46522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434975" y="8832850"/>
            <a:ext cx="5986463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3042" tIns="46522" rIns="93042" bIns="46522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434975" y="6938963"/>
            <a:ext cx="5986463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3042" tIns="46522" rIns="93042" bIns="46522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434975" y="7478713"/>
            <a:ext cx="5986463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3042" tIns="46522" rIns="93042" bIns="46522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434975" y="8018463"/>
            <a:ext cx="5986463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3042" tIns="46522" rIns="93042" bIns="46522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434975" y="8559800"/>
            <a:ext cx="5986463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3042" tIns="46522" rIns="93042" bIns="46522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307975" y="5310188"/>
            <a:ext cx="765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11" tIns="45606" rIns="91211" bIns="45606">
            <a:spAutoFit/>
          </a:bodyPr>
          <a:lstStyle/>
          <a:p>
            <a:pPr defTabSz="909638">
              <a:defRPr/>
            </a:pPr>
            <a:r>
              <a:rPr lang="en-US" altLang="ja-JP">
                <a:latin typeface="ＭＳ Ｐゴシック" charset="-128"/>
              </a:rPr>
              <a:t>【MEMO】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D6677-7EBD-4184-A6C4-C233453C4FD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2B550-240D-457A-80C9-8892D13D84E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C5DA0-43E5-4F97-9D50-F8C0A45CE22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E8CE4-37CC-4870-B370-679B0E4A239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4E4B4-DC0B-4999-A288-4033A694A58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D841C-DDCB-448C-8C40-109E6D21900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30CFC-FECA-4214-8651-68CA2F8BDC3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21373-281A-4B02-9ADF-A2AD40344E2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F8446-4E9F-4399-8F35-2D5FC5306CE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7CCA3-9A9E-4E5E-A91E-995EECF360B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B0604-B9A5-473F-8F1A-DFBC6B6D5D6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69C79F89-38F1-4BCD-9118-EE942D02E37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図 41" descr="画像 0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180975"/>
            <a:ext cx="6743700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角丸四角形 7"/>
          <p:cNvSpPr>
            <a:spLocks noChangeArrowheads="1"/>
          </p:cNvSpPr>
          <p:nvPr/>
        </p:nvSpPr>
        <p:spPr bwMode="auto">
          <a:xfrm>
            <a:off x="165100" y="1876425"/>
            <a:ext cx="4721225" cy="620713"/>
          </a:xfrm>
          <a:prstGeom prst="doubleWave">
            <a:avLst>
              <a:gd name="adj1" fmla="val 6250"/>
              <a:gd name="adj2" fmla="val -203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ja-JP" altLang="en-US"/>
          </a:p>
        </p:txBody>
      </p:sp>
      <p:sp>
        <p:nvSpPr>
          <p:cNvPr id="2057" name="八角形 18"/>
          <p:cNvSpPr>
            <a:spLocks noChangeArrowheads="1"/>
          </p:cNvSpPr>
          <p:nvPr/>
        </p:nvSpPr>
        <p:spPr bwMode="auto">
          <a:xfrm>
            <a:off x="1458913" y="5362575"/>
            <a:ext cx="1403350" cy="1289050"/>
          </a:xfrm>
          <a:prstGeom prst="homePlate">
            <a:avLst/>
          </a:prstGeom>
          <a:ln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ja-JP" altLang="en-US"/>
          </a:p>
        </p:txBody>
      </p:sp>
      <p:sp>
        <p:nvSpPr>
          <p:cNvPr id="15366" name="テキスト ボックス 6"/>
          <p:cNvSpPr txBox="1">
            <a:spLocks noChangeArrowheads="1"/>
          </p:cNvSpPr>
          <p:nvPr/>
        </p:nvSpPr>
        <p:spPr bwMode="auto">
          <a:xfrm>
            <a:off x="236538" y="1916113"/>
            <a:ext cx="4802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>
                <a:latin typeface="HGP創英角ｺﾞｼｯｸUB" pitchFamily="50" charset="-128"/>
                <a:ea typeface="HGP創英角ｺﾞｼｯｸUB" pitchFamily="50" charset="-128"/>
              </a:rPr>
              <a:t>ものづくり中核人材育成事業</a:t>
            </a:r>
            <a:endParaRPr lang="en-US" altLang="ja-JP" sz="280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60" name="八角形 21"/>
          <p:cNvSpPr>
            <a:spLocks noChangeArrowheads="1"/>
          </p:cNvSpPr>
          <p:nvPr/>
        </p:nvSpPr>
        <p:spPr bwMode="auto">
          <a:xfrm>
            <a:off x="5422900" y="5370513"/>
            <a:ext cx="1403350" cy="1276350"/>
          </a:xfrm>
          <a:prstGeom prst="homePlate">
            <a:avLst/>
          </a:prstGeom>
          <a:ln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ja-JP" altLang="en-US"/>
          </a:p>
        </p:txBody>
      </p:sp>
      <p:sp>
        <p:nvSpPr>
          <p:cNvPr id="3" name="八角形 14"/>
          <p:cNvSpPr>
            <a:spLocks noChangeArrowheads="1"/>
          </p:cNvSpPr>
          <p:nvPr/>
        </p:nvSpPr>
        <p:spPr bwMode="auto">
          <a:xfrm>
            <a:off x="101600" y="5329238"/>
            <a:ext cx="1403350" cy="1277937"/>
          </a:xfrm>
          <a:prstGeom prst="homePlate">
            <a:avLst/>
          </a:prstGeom>
          <a:ln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ja-JP" altLang="en-US"/>
          </a:p>
        </p:txBody>
      </p:sp>
      <p:sp>
        <p:nvSpPr>
          <p:cNvPr id="2058" name="八角形 19"/>
          <p:cNvSpPr>
            <a:spLocks noChangeArrowheads="1"/>
          </p:cNvSpPr>
          <p:nvPr/>
        </p:nvSpPr>
        <p:spPr bwMode="auto">
          <a:xfrm>
            <a:off x="2808288" y="5362575"/>
            <a:ext cx="1403350" cy="1289050"/>
          </a:xfrm>
          <a:prstGeom prst="homePlate">
            <a:avLst/>
          </a:prstGeom>
          <a:ln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ja-JP" altLang="en-US"/>
          </a:p>
        </p:txBody>
      </p:sp>
      <p:sp>
        <p:nvSpPr>
          <p:cNvPr id="2059" name="八角形 20"/>
          <p:cNvSpPr>
            <a:spLocks noChangeArrowheads="1"/>
          </p:cNvSpPr>
          <p:nvPr/>
        </p:nvSpPr>
        <p:spPr bwMode="auto">
          <a:xfrm>
            <a:off x="4165600" y="5373672"/>
            <a:ext cx="1403350" cy="1290653"/>
          </a:xfrm>
          <a:prstGeom prst="homePlate">
            <a:avLst/>
          </a:prstGeom>
          <a:ln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ja-JP" altLang="en-US"/>
          </a:p>
        </p:txBody>
      </p:sp>
      <p:sp>
        <p:nvSpPr>
          <p:cNvPr id="15379" name="テキスト ボックス 26"/>
          <p:cNvSpPr txBox="1">
            <a:spLocks noChangeArrowheads="1"/>
          </p:cNvSpPr>
          <p:nvPr/>
        </p:nvSpPr>
        <p:spPr bwMode="auto">
          <a:xfrm>
            <a:off x="938213" y="4738688"/>
            <a:ext cx="59197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300">
                <a:latin typeface="HGP創英角ｺﾞｼｯｸUB" pitchFamily="50" charset="-128"/>
                <a:ea typeface="HGP創英角ｺﾞｼｯｸUB" pitchFamily="50" charset="-128"/>
              </a:rPr>
              <a:t>お申込みからフォローアップまで</a:t>
            </a:r>
          </a:p>
        </p:txBody>
      </p:sp>
      <p:sp>
        <p:nvSpPr>
          <p:cNvPr id="15380" name="テキスト ボックス 15"/>
          <p:cNvSpPr txBox="1">
            <a:spLocks noChangeArrowheads="1"/>
          </p:cNvSpPr>
          <p:nvPr/>
        </p:nvSpPr>
        <p:spPr bwMode="auto">
          <a:xfrm>
            <a:off x="95250" y="5426075"/>
            <a:ext cx="9525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>
                <a:solidFill>
                  <a:srgbClr val="FFC000"/>
                </a:solidFill>
                <a:latin typeface="HGP創英角ｺﾞｼｯｸUB" pitchFamily="50" charset="-128"/>
                <a:ea typeface="HGP創英角ｺﾞｼｯｸUB" pitchFamily="50" charset="-128"/>
              </a:rPr>
              <a:t>お申込み</a:t>
            </a:r>
            <a:endParaRPr lang="ja-JP" altLang="en-US" sz="1400">
              <a:solidFill>
                <a:srgbClr val="FFC000"/>
              </a:solidFill>
            </a:endParaRPr>
          </a:p>
        </p:txBody>
      </p:sp>
      <p:sp>
        <p:nvSpPr>
          <p:cNvPr id="15381" name="テキスト ボックス 24"/>
          <p:cNvSpPr txBox="1">
            <a:spLocks noChangeArrowheads="1"/>
          </p:cNvSpPr>
          <p:nvPr/>
        </p:nvSpPr>
        <p:spPr bwMode="auto">
          <a:xfrm>
            <a:off x="2752725" y="5426075"/>
            <a:ext cx="1276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>
                <a:solidFill>
                  <a:srgbClr val="FFC000"/>
                </a:solidFill>
                <a:latin typeface="HGP創英角ｺﾞｼｯｸUB" pitchFamily="50" charset="-128"/>
                <a:ea typeface="HGP創英角ｺﾞｼｯｸUB" pitchFamily="50" charset="-128"/>
              </a:rPr>
              <a:t>三者面談</a:t>
            </a:r>
          </a:p>
        </p:txBody>
      </p:sp>
      <p:sp>
        <p:nvSpPr>
          <p:cNvPr id="15382" name="テキスト ボックス 25"/>
          <p:cNvSpPr txBox="1">
            <a:spLocks noChangeArrowheads="1"/>
          </p:cNvSpPr>
          <p:nvPr/>
        </p:nvSpPr>
        <p:spPr bwMode="auto">
          <a:xfrm>
            <a:off x="4114800" y="5445125"/>
            <a:ext cx="1323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>
                <a:solidFill>
                  <a:srgbClr val="FFC000"/>
                </a:solidFill>
                <a:latin typeface="HGP創英角ｺﾞｼｯｸUB" pitchFamily="50" charset="-128"/>
                <a:ea typeface="HGP創英角ｺﾞｼｯｸUB" pitchFamily="50" charset="-128"/>
              </a:rPr>
              <a:t>指導者派遣</a:t>
            </a:r>
          </a:p>
        </p:txBody>
      </p:sp>
      <p:sp>
        <p:nvSpPr>
          <p:cNvPr id="15383" name="テキスト ボックス 26"/>
          <p:cNvSpPr txBox="1">
            <a:spLocks noChangeArrowheads="1"/>
          </p:cNvSpPr>
          <p:nvPr/>
        </p:nvSpPr>
        <p:spPr bwMode="auto">
          <a:xfrm>
            <a:off x="5410200" y="542925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>
                <a:solidFill>
                  <a:srgbClr val="FFC000"/>
                </a:solidFill>
                <a:latin typeface="HGP創英角ｺﾞｼｯｸUB" pitchFamily="50" charset="-128"/>
                <a:ea typeface="HGP創英角ｺﾞｼｯｸUB" pitchFamily="50" charset="-128"/>
              </a:rPr>
              <a:t>ﾌｫﾛｰｱｯﾌﾟ</a:t>
            </a:r>
          </a:p>
        </p:txBody>
      </p:sp>
      <p:sp>
        <p:nvSpPr>
          <p:cNvPr id="15384" name="テキスト ボックス 23"/>
          <p:cNvSpPr txBox="1">
            <a:spLocks noChangeArrowheads="1"/>
          </p:cNvSpPr>
          <p:nvPr/>
        </p:nvSpPr>
        <p:spPr bwMode="auto">
          <a:xfrm>
            <a:off x="1390650" y="5426075"/>
            <a:ext cx="1323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>
                <a:solidFill>
                  <a:srgbClr val="FFC000"/>
                </a:solidFill>
                <a:latin typeface="HGP創英角ｺﾞｼｯｸUB" pitchFamily="50" charset="-128"/>
                <a:ea typeface="HGP創英角ｺﾞｼｯｸUB" pitchFamily="50" charset="-128"/>
              </a:rPr>
              <a:t>指導者決定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-28575" y="5676900"/>
            <a:ext cx="1638300" cy="5770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 smtClean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申込書に必要</a:t>
            </a:r>
            <a:r>
              <a:rPr lang="ja-JP" altLang="en-US" sz="1050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事項</a:t>
            </a:r>
            <a:r>
              <a:rPr lang="ja-JP" altLang="en-US" sz="1050" dirty="0" smtClean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を</a:t>
            </a:r>
            <a:endParaRPr lang="en-US" altLang="ja-JP" sz="1050" dirty="0" smtClean="0">
              <a:solidFill>
                <a:schemeClr val="accent3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ご記入の</a:t>
            </a:r>
            <a:r>
              <a:rPr lang="ja-JP" altLang="en-US" sz="1050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うえ、</a:t>
            </a:r>
            <a:r>
              <a:rPr lang="en-US" altLang="ja-JP" sz="1050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FAX</a:t>
            </a:r>
            <a:r>
              <a:rPr lang="ja-JP" altLang="en-US" sz="1050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等で</a:t>
            </a:r>
            <a:endParaRPr lang="en-US" altLang="ja-JP" sz="1050" dirty="0">
              <a:solidFill>
                <a:schemeClr val="accent3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050" dirty="0" smtClean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お申込み</a:t>
            </a:r>
            <a:r>
              <a:rPr lang="ja-JP" altLang="en-US" sz="1050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下さい</a:t>
            </a:r>
          </a:p>
        </p:txBody>
      </p:sp>
      <p:sp>
        <p:nvSpPr>
          <p:cNvPr id="2081" name="テキスト ボックス 28"/>
          <p:cNvSpPr txBox="1">
            <a:spLocks noChangeArrowheads="1"/>
          </p:cNvSpPr>
          <p:nvPr/>
        </p:nvSpPr>
        <p:spPr bwMode="auto">
          <a:xfrm>
            <a:off x="1304925" y="5668963"/>
            <a:ext cx="22955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  　 </a:t>
            </a:r>
            <a:r>
              <a:rPr lang="ja-JP" altLang="en-US" sz="105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当センター職員</a:t>
            </a:r>
            <a:endParaRPr lang="en-US" altLang="ja-JP" sz="1050" dirty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が相談内容に応じて</a:t>
            </a:r>
            <a:endParaRPr lang="en-US" altLang="ja-JP" sz="1050" dirty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指導者を決定</a:t>
            </a:r>
            <a:endParaRPr lang="en-US" altLang="ja-JP" sz="1050" dirty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します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647950" y="5667375"/>
            <a:ext cx="1441450" cy="933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　 </a:t>
            </a:r>
            <a:r>
              <a:rPr lang="ja-JP" altLang="en-US" sz="1050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支援内容や費用</a:t>
            </a:r>
            <a:endParaRPr lang="en-US" altLang="ja-JP" sz="1050" dirty="0">
              <a:solidFill>
                <a:schemeClr val="accent3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　 等について申込者・</a:t>
            </a:r>
            <a:endParaRPr lang="en-US" altLang="ja-JP" sz="1050" dirty="0">
              <a:solidFill>
                <a:schemeClr val="accent3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　 指導者・当センター</a:t>
            </a:r>
            <a:endParaRPr lang="en-US" altLang="ja-JP" sz="1050" dirty="0">
              <a:solidFill>
                <a:schemeClr val="accent3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職員で協議し</a:t>
            </a:r>
            <a:endParaRPr lang="en-US" altLang="ja-JP" sz="1050" dirty="0">
              <a:solidFill>
                <a:schemeClr val="accent3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決定します</a:t>
            </a:r>
          </a:p>
        </p:txBody>
      </p:sp>
      <p:sp>
        <p:nvSpPr>
          <p:cNvPr id="2083" name="テキスト ボックス 30"/>
          <p:cNvSpPr txBox="1">
            <a:spLocks noChangeArrowheads="1"/>
          </p:cNvSpPr>
          <p:nvPr/>
        </p:nvSpPr>
        <p:spPr bwMode="auto">
          <a:xfrm>
            <a:off x="3971925" y="5699125"/>
            <a:ext cx="14859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    </a:t>
            </a:r>
            <a:r>
              <a:rPr lang="ja-JP" altLang="en-US" sz="105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指導者が現場で</a:t>
            </a:r>
            <a:endParaRPr lang="en-US" altLang="ja-JP" sz="1050" dirty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05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 技術・技能指導</a:t>
            </a:r>
            <a:endParaRPr lang="en-US" altLang="ja-JP" sz="1050" dirty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en-US" altLang="ja-JP" sz="105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     </a:t>
            </a:r>
            <a:r>
              <a:rPr lang="ja-JP" altLang="en-US" sz="105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を行います</a:t>
            </a:r>
            <a:endParaRPr lang="en-US" altLang="ja-JP" sz="1050" dirty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84" name="テキスト ボックス 31"/>
          <p:cNvSpPr txBox="1">
            <a:spLocks noChangeArrowheads="1"/>
          </p:cNvSpPr>
          <p:nvPr/>
        </p:nvSpPr>
        <p:spPr bwMode="auto">
          <a:xfrm>
            <a:off x="5381625" y="5695950"/>
            <a:ext cx="16859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　 </a:t>
            </a:r>
            <a:r>
              <a:rPr lang="ja-JP" altLang="en-US" sz="105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指導後も引き</a:t>
            </a:r>
          </a:p>
          <a:p>
            <a:pPr>
              <a:defRPr/>
            </a:pPr>
            <a:r>
              <a:rPr lang="ja-JP" altLang="en-US" sz="105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  続きご相談等を</a:t>
            </a:r>
          </a:p>
          <a:p>
            <a:pPr>
              <a:defRPr/>
            </a:pPr>
            <a:r>
              <a:rPr lang="ja-JP" altLang="en-US" sz="105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　  お受け</a:t>
            </a:r>
            <a:r>
              <a:rPr lang="ja-JP" altLang="en-US" sz="105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します</a:t>
            </a:r>
            <a:r>
              <a:rPr lang="ja-JP" altLang="en-US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　  </a:t>
            </a:r>
          </a:p>
        </p:txBody>
      </p:sp>
      <p:sp>
        <p:nvSpPr>
          <p:cNvPr id="15390" name="テキスト ボックス 32"/>
          <p:cNvSpPr txBox="1">
            <a:spLocks noChangeArrowheads="1"/>
          </p:cNvSpPr>
          <p:nvPr/>
        </p:nvSpPr>
        <p:spPr bwMode="auto">
          <a:xfrm>
            <a:off x="76200" y="6715125"/>
            <a:ext cx="67500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●</a:t>
            </a:r>
            <a:r>
              <a:rPr lang="ja-JP" altLang="en-US" sz="1400" b="1" dirty="0">
                <a:latin typeface="ＭＳ Ｐゴシック" charset="-128"/>
              </a:rPr>
              <a:t>対象企業：県内の製造系企業で、計画的な技術・技能訓練を実施している、ある　</a:t>
            </a:r>
            <a:endParaRPr lang="en-US" altLang="ja-JP" sz="1400" b="1" dirty="0">
              <a:latin typeface="ＭＳ Ｐゴシック" charset="-128"/>
            </a:endParaRPr>
          </a:p>
          <a:p>
            <a:r>
              <a:rPr lang="ja-JP" altLang="en-US" sz="1400" b="1" dirty="0">
                <a:latin typeface="ＭＳ Ｐゴシック" charset="-128"/>
              </a:rPr>
              <a:t>　　　　　　　　 いは、予定しているもの</a:t>
            </a:r>
          </a:p>
          <a:p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●</a:t>
            </a:r>
            <a:r>
              <a:rPr lang="ja-JP" altLang="en-US" sz="1400" b="1" dirty="0">
                <a:latin typeface="ＭＳ Ｐゴシック" charset="-128"/>
              </a:rPr>
              <a:t>派遣する指導者</a:t>
            </a:r>
            <a:endParaRPr lang="en-US" altLang="ja-JP" sz="1400" b="1" dirty="0">
              <a:latin typeface="ＭＳ Ｐゴシック" charset="-128"/>
            </a:endParaRPr>
          </a:p>
          <a:p>
            <a:r>
              <a:rPr lang="ja-JP" altLang="en-US" sz="1400" b="1" dirty="0">
                <a:latin typeface="ＭＳ Ｐゴシック" charset="-128"/>
              </a:rPr>
              <a:t>　　　　　　　 ：企業の申込みにあった技術・技能（溶接、旋盤、マシニングセンタ、フライス</a:t>
            </a:r>
            <a:endParaRPr lang="en-US" altLang="ja-JP" sz="1400" b="1" dirty="0">
              <a:latin typeface="ＭＳ Ｐゴシック" charset="-128"/>
            </a:endParaRPr>
          </a:p>
          <a:p>
            <a:r>
              <a:rPr lang="ja-JP" altLang="en-US" sz="1400" b="1" dirty="0">
                <a:latin typeface="ＭＳ Ｐゴシック" charset="-128"/>
              </a:rPr>
              <a:t>　　　　　　　　 盤 等）の指導者をコーディネーターが選定して派遣します</a:t>
            </a:r>
            <a:endParaRPr lang="en-US" altLang="ja-JP" sz="1400" b="1" dirty="0">
              <a:latin typeface="ＭＳ Ｐゴシック" charset="-128"/>
            </a:endParaRPr>
          </a:p>
          <a:p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●</a:t>
            </a:r>
            <a:r>
              <a:rPr lang="ja-JP" altLang="en-US" sz="1400" b="1" dirty="0">
                <a:latin typeface="ＭＳ Ｐゴシック" charset="-128"/>
              </a:rPr>
              <a:t>派遣回数：三者面談に加えて、</a:t>
            </a:r>
            <a:r>
              <a:rPr lang="en-US" altLang="ja-JP" sz="1400" b="1" dirty="0">
                <a:latin typeface="ＭＳ Ｐゴシック" charset="-128"/>
              </a:rPr>
              <a:t>1</a:t>
            </a:r>
            <a:r>
              <a:rPr lang="ja-JP" altLang="en-US" sz="1400" b="1" dirty="0">
                <a:latin typeface="ＭＳ Ｐゴシック" charset="-128"/>
              </a:rPr>
              <a:t>社につき</a:t>
            </a:r>
            <a:r>
              <a:rPr lang="en-US" altLang="ja-JP" sz="1400" b="1" dirty="0">
                <a:latin typeface="ＭＳ Ｐゴシック" charset="-128"/>
              </a:rPr>
              <a:t>3</a:t>
            </a:r>
            <a:r>
              <a:rPr lang="ja-JP" altLang="en-US" sz="1400" b="1" dirty="0">
                <a:latin typeface="ＭＳ Ｐゴシック" charset="-128"/>
              </a:rPr>
              <a:t>回（原則：</a:t>
            </a:r>
            <a:r>
              <a:rPr lang="en-US" altLang="ja-JP" sz="1400" b="1" dirty="0">
                <a:latin typeface="ＭＳ Ｐゴシック" charset="-128"/>
              </a:rPr>
              <a:t>3</a:t>
            </a:r>
            <a:r>
              <a:rPr lang="ja-JP" altLang="en-US" sz="1400" b="1" dirty="0">
                <a:latin typeface="ＭＳ Ｐゴシック" charset="-128"/>
              </a:rPr>
              <a:t>時間以上）までの技術・</a:t>
            </a:r>
            <a:r>
              <a:rPr lang="ja-JP" altLang="en-US" sz="1400" b="1" dirty="0" smtClean="0">
                <a:latin typeface="ＭＳ Ｐゴシック" charset="-128"/>
              </a:rPr>
              <a:t>技能指</a:t>
            </a:r>
            <a:endParaRPr lang="en-US" altLang="ja-JP" sz="1400" b="1" dirty="0" smtClean="0">
              <a:latin typeface="ＭＳ Ｐゴシック" charset="-128"/>
            </a:endParaRPr>
          </a:p>
          <a:p>
            <a:r>
              <a:rPr lang="ja-JP" altLang="en-US" sz="1400" b="1" smtClean="0">
                <a:latin typeface="ＭＳ Ｐゴシック" charset="-128"/>
              </a:rPr>
              <a:t>　</a:t>
            </a:r>
            <a:r>
              <a:rPr lang="ja-JP" altLang="en-US" sz="1400" b="1" smtClean="0">
                <a:latin typeface="ＭＳ Ｐゴシック" charset="-128"/>
              </a:rPr>
              <a:t> </a:t>
            </a:r>
            <a:r>
              <a:rPr lang="ja-JP" altLang="en-US" sz="1400" b="1" smtClean="0">
                <a:latin typeface="ＭＳ Ｐゴシック" charset="-128"/>
              </a:rPr>
              <a:t>　　　　　　　導が</a:t>
            </a:r>
            <a:r>
              <a:rPr lang="ja-JP" altLang="en-US" sz="1400" b="1" dirty="0">
                <a:latin typeface="ＭＳ Ｐゴシック" charset="-128"/>
              </a:rPr>
              <a:t>可能です</a:t>
            </a:r>
            <a:endParaRPr lang="en-US" altLang="ja-JP" sz="1400" b="1" dirty="0">
              <a:latin typeface="ＭＳ Ｐゴシック" charset="-128"/>
            </a:endParaRPr>
          </a:p>
          <a:p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　　　　　　　</a:t>
            </a:r>
            <a:r>
              <a:rPr lang="ja-JP" altLang="en-US" sz="1400" b="1" dirty="0">
                <a:latin typeface="ＭＳ Ｐゴシック" charset="-128"/>
              </a:rPr>
              <a:t> </a:t>
            </a:r>
            <a:r>
              <a:rPr lang="en-US" altLang="ja-JP" sz="1400" b="1" dirty="0">
                <a:latin typeface="ＭＳ Ｐゴシック" charset="-128"/>
              </a:rPr>
              <a:t>※</a:t>
            </a:r>
            <a:r>
              <a:rPr lang="ja-JP" altLang="en-US" sz="1400" b="1" dirty="0">
                <a:latin typeface="ＭＳ Ｐゴシック" charset="-128"/>
              </a:rPr>
              <a:t>指導者旅費は企業負担（企業旅費規程準用）となります</a:t>
            </a:r>
            <a:endParaRPr lang="en-US" altLang="ja-JP" sz="1400" b="1" dirty="0">
              <a:latin typeface="ＭＳ Ｐゴシック" charset="-128"/>
            </a:endParaRPr>
          </a:p>
        </p:txBody>
      </p:sp>
      <p:sp>
        <p:nvSpPr>
          <p:cNvPr id="2086" name="正方形/長方形 33"/>
          <p:cNvSpPr>
            <a:spLocks noChangeArrowheads="1"/>
          </p:cNvSpPr>
          <p:nvPr/>
        </p:nvSpPr>
        <p:spPr bwMode="auto">
          <a:xfrm>
            <a:off x="0" y="8511957"/>
            <a:ext cx="6858000" cy="1451192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ja-JP" altLang="en-US">
              <a:solidFill>
                <a:srgbClr val="FFFF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61925" y="8496300"/>
            <a:ext cx="47434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lang="ja-JP" altLang="en-US" sz="2000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熊本県産業人材強化支援センター</a:t>
            </a:r>
            <a:r>
              <a:rPr lang="en-US" altLang="ja-JP" sz="2000" dirty="0">
                <a:solidFill>
                  <a:schemeClr val="accent3"/>
                </a:solidFill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</a:p>
        </p:txBody>
      </p:sp>
      <p:sp>
        <p:nvSpPr>
          <p:cNvPr id="15395" name="テキスト ボックス 35"/>
          <p:cNvSpPr txBox="1">
            <a:spLocks noChangeArrowheads="1"/>
          </p:cNvSpPr>
          <p:nvPr/>
        </p:nvSpPr>
        <p:spPr bwMode="auto">
          <a:xfrm>
            <a:off x="247650" y="8867775"/>
            <a:ext cx="65786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　〒</a:t>
            </a:r>
            <a:r>
              <a:rPr lang="en-US" altLang="ja-JP" sz="140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861-2202</a:t>
            </a:r>
            <a:r>
              <a:rPr lang="ja-JP" altLang="en-US" sz="140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sz="140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140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熊本県上益城郡益城町大字田原</a:t>
            </a:r>
            <a:r>
              <a:rPr lang="en-US" altLang="ja-JP" sz="140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2010</a:t>
            </a:r>
            <a:r>
              <a:rPr lang="ja-JP" altLang="en-US" sz="140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番地</a:t>
            </a:r>
            <a:r>
              <a:rPr lang="en-US" altLang="ja-JP" sz="140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10</a:t>
            </a:r>
          </a:p>
          <a:p>
            <a:r>
              <a:rPr lang="ja-JP" altLang="en-US" sz="140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 　公益財団法人　くまもと産業支援財団　人材強化コーディネーター：上野、小山</a:t>
            </a:r>
            <a:endParaRPr lang="en-US" altLang="ja-JP" sz="140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40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</a:t>
            </a:r>
            <a:r>
              <a:rPr lang="en-US" altLang="ja-JP" sz="140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E-</a:t>
            </a:r>
            <a:r>
              <a:rPr lang="ja-JP" altLang="en-US" sz="140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ｍａｉｌ：　</a:t>
            </a:r>
            <a:r>
              <a:rPr lang="en-US" altLang="ja-JP" sz="140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ueno@kmt-ti.or.jp       </a:t>
            </a:r>
          </a:p>
          <a:p>
            <a:r>
              <a:rPr lang="ja-JP" altLang="en-US" sz="140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</a:t>
            </a:r>
            <a:r>
              <a:rPr lang="en-US" altLang="ja-JP" sz="140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TEL</a:t>
            </a:r>
            <a:r>
              <a:rPr lang="ja-JP" altLang="en-US" sz="140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：</a:t>
            </a:r>
            <a:r>
              <a:rPr lang="en-US" altLang="ja-JP" sz="140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096-289-2438       FAX</a:t>
            </a:r>
            <a:r>
              <a:rPr lang="ja-JP" altLang="en-US" sz="140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：</a:t>
            </a:r>
            <a:r>
              <a:rPr lang="en-US" altLang="ja-JP" sz="140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096-289-2457</a:t>
            </a:r>
          </a:p>
        </p:txBody>
      </p:sp>
      <p:pic>
        <p:nvPicPr>
          <p:cNvPr id="37" name="Picture 7" descr="012759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650" y="4732338"/>
            <a:ext cx="533400" cy="458787"/>
          </a:xfrm>
          <a:prstGeom prst="rect">
            <a:avLst/>
          </a:prstGeom>
          <a:noFill/>
          <a:ln w="9525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  <p:sp>
        <p:nvSpPr>
          <p:cNvPr id="7" name="正方形/長方形 6"/>
          <p:cNvSpPr/>
          <p:nvPr/>
        </p:nvSpPr>
        <p:spPr>
          <a:xfrm>
            <a:off x="55212" y="363468"/>
            <a:ext cx="6769802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4000" b="1" dirty="0">
                <a:ln w="1905"/>
                <a:gradFill>
                  <a:gsLst>
                    <a:gs pos="2000">
                      <a:srgbClr val="FF9900"/>
                    </a:gs>
                    <a:gs pos="97000">
                      <a:srgbClr val="FFFF0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創英角ｺﾞｼｯｸUB" pitchFamily="50" charset="-128"/>
                <a:ea typeface="HGP創英角ｺﾞｼｯｸUB" pitchFamily="50" charset="-128"/>
              </a:rPr>
              <a:t>企業内で行う人材育成に</a:t>
            </a:r>
            <a:endParaRPr lang="en-US" altLang="ja-JP" sz="4000" b="1" dirty="0">
              <a:ln w="1905"/>
              <a:gradFill>
                <a:gsLst>
                  <a:gs pos="2000">
                    <a:srgbClr val="FF9900"/>
                  </a:gs>
                  <a:gs pos="97000">
                    <a:srgbClr val="FFFF0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defRPr/>
            </a:pPr>
            <a:r>
              <a:rPr lang="ja-JP" altLang="en-US" sz="4000" b="1" dirty="0">
                <a:ln w="1905"/>
                <a:gradFill>
                  <a:gsLst>
                    <a:gs pos="2000">
                      <a:srgbClr val="FF9900"/>
                    </a:gs>
                    <a:gs pos="97000">
                      <a:srgbClr val="FFFF0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創英角ｺﾞｼｯｸUB" pitchFamily="50" charset="-128"/>
                <a:ea typeface="HGP創英角ｺﾞｼｯｸUB" pitchFamily="50" charset="-128"/>
              </a:rPr>
              <a:t>技術・技能指導者を派遣します</a:t>
            </a:r>
            <a:endParaRPr lang="ja-JP" altLang="en-US" sz="4000" b="1" dirty="0">
              <a:ln w="1905"/>
              <a:gradFill>
                <a:gsLst>
                  <a:gs pos="2000">
                    <a:srgbClr val="FF9900"/>
                  </a:gs>
                  <a:gs pos="97000">
                    <a:srgbClr val="FFFF0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12" name="円/楕円 11"/>
          <p:cNvSpPr/>
          <p:nvPr/>
        </p:nvSpPr>
        <p:spPr bwMode="auto">
          <a:xfrm>
            <a:off x="76200" y="1659644"/>
            <a:ext cx="161925" cy="189518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cxnSp>
        <p:nvCxnSpPr>
          <p:cNvPr id="15401" name="直線コネクタ 13"/>
          <p:cNvCxnSpPr>
            <a:cxnSpLocks noChangeShapeType="1"/>
          </p:cNvCxnSpPr>
          <p:nvPr/>
        </p:nvCxnSpPr>
        <p:spPr bwMode="auto">
          <a:xfrm flipH="1">
            <a:off x="138113" y="1849438"/>
            <a:ext cx="23812" cy="2665412"/>
          </a:xfrm>
          <a:prstGeom prst="line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</p:spPr>
      </p:cxnSp>
      <p:pic>
        <p:nvPicPr>
          <p:cNvPr id="15402" name="Picture 22" descr="ビジネスマン・挑戦・チャレンジ・意欲・ヤル気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1263" y="8475663"/>
            <a:ext cx="519112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3" name="Text Box 45"/>
          <p:cNvSpPr txBox="1">
            <a:spLocks noChangeArrowheads="1"/>
          </p:cNvSpPr>
          <p:nvPr/>
        </p:nvSpPr>
        <p:spPr bwMode="auto">
          <a:xfrm>
            <a:off x="647700" y="2590800"/>
            <a:ext cx="44386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en-US" sz="18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ja-JP" altLang="en-US" sz="1800">
              <a:solidFill>
                <a:schemeClr val="bg1"/>
              </a:solidFill>
              <a:ea typeface="HGP創英角ｺﾞｼｯｸUB" pitchFamily="50" charset="-128"/>
            </a:endParaRPr>
          </a:p>
        </p:txBody>
      </p:sp>
      <p:sp>
        <p:nvSpPr>
          <p:cNvPr id="15404" name="Text Box 46"/>
          <p:cNvSpPr txBox="1">
            <a:spLocks noChangeArrowheads="1"/>
          </p:cNvSpPr>
          <p:nvPr/>
        </p:nvSpPr>
        <p:spPr bwMode="auto">
          <a:xfrm>
            <a:off x="257175" y="4238625"/>
            <a:ext cx="6305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solidFill>
                  <a:schemeClr val="bg1"/>
                </a:solidFill>
                <a:ea typeface="HGP創英角ｺﾞｼｯｸUB" pitchFamily="50" charset="-128"/>
              </a:rPr>
              <a:t>・対象技術、技能</a:t>
            </a:r>
            <a:r>
              <a:rPr lang="ja-JP" altLang="en-US" sz="1600" dirty="0" smtClean="0">
                <a:solidFill>
                  <a:schemeClr val="bg1"/>
                </a:solidFill>
                <a:ea typeface="HGP創英角ｺﾞｼｯｸUB" pitchFamily="50" charset="-128"/>
              </a:rPr>
              <a:t>：　溶接</a:t>
            </a:r>
            <a:r>
              <a:rPr lang="ja-JP" altLang="en-US" sz="1600" dirty="0">
                <a:solidFill>
                  <a:schemeClr val="bg1"/>
                </a:solidFill>
                <a:ea typeface="HGP創英角ｺﾞｼｯｸUB" pitchFamily="50" charset="-128"/>
              </a:rPr>
              <a:t>、旋盤、マシニングセンタ、フライス盤、切削　等</a:t>
            </a:r>
            <a:endParaRPr lang="ja-JP" altLang="en-US" sz="1600" dirty="0">
              <a:ea typeface="HGP創英角ｺﾞｼｯｸUB" pitchFamily="50" charset="-128"/>
            </a:endParaRPr>
          </a:p>
        </p:txBody>
      </p:sp>
      <p:sp>
        <p:nvSpPr>
          <p:cNvPr id="15405" name="Text Box 47"/>
          <p:cNvSpPr txBox="1">
            <a:spLocks noChangeArrowheads="1"/>
          </p:cNvSpPr>
          <p:nvPr/>
        </p:nvSpPr>
        <p:spPr bwMode="auto">
          <a:xfrm>
            <a:off x="190500" y="2581275"/>
            <a:ext cx="49244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800" dirty="0">
                <a:solidFill>
                  <a:schemeClr val="bg1"/>
                </a:solidFill>
                <a:ea typeface="HGP創英角ｺﾞｼｯｸUB" pitchFamily="50" charset="-128"/>
              </a:rPr>
              <a:t>この事業は、企業が主に自社内で実施する</a:t>
            </a:r>
          </a:p>
          <a:p>
            <a:r>
              <a:rPr lang="ja-JP" altLang="en-US" sz="1800" dirty="0">
                <a:solidFill>
                  <a:schemeClr val="bg1"/>
                </a:solidFill>
                <a:ea typeface="HGP創英角ｺﾞｼｯｸUB" pitchFamily="50" charset="-128"/>
              </a:rPr>
              <a:t>計画的な技術指導・教育訓練に対し、技術・</a:t>
            </a:r>
          </a:p>
          <a:p>
            <a:r>
              <a:rPr lang="ja-JP" altLang="en-US" sz="1800" dirty="0">
                <a:solidFill>
                  <a:schemeClr val="bg1"/>
                </a:solidFill>
                <a:ea typeface="HGP創英角ｺﾞｼｯｸUB" pitchFamily="50" charset="-128"/>
              </a:rPr>
              <a:t>技能分野の指導者を派遣して企業の計画的</a:t>
            </a:r>
          </a:p>
          <a:p>
            <a:r>
              <a:rPr lang="ja-JP" altLang="en-US" sz="1800" dirty="0">
                <a:solidFill>
                  <a:schemeClr val="bg1"/>
                </a:solidFill>
                <a:ea typeface="HGP創英角ｺﾞｼｯｸUB" pitchFamily="50" charset="-128"/>
              </a:rPr>
              <a:t>な人材育成を支援し、</a:t>
            </a:r>
          </a:p>
          <a:p>
            <a:r>
              <a:rPr lang="ja-JP" altLang="en-US" sz="1800" dirty="0">
                <a:solidFill>
                  <a:schemeClr val="bg1"/>
                </a:solidFill>
                <a:ea typeface="HGP創英角ｺﾞｼｯｸUB" pitchFamily="50" charset="-128"/>
              </a:rPr>
              <a:t>現場力ＵＰへつなげるものです。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CS_SCK管理C for MC">
  <a:themeElements>
    <a:clrScheme name="EMCS_SCK管理C for M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MCS_SCK管理C for MC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EMCS_SCK管理C for M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CS_SCK管理C for M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CS_SCK管理C for M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CS_SCK管理C for M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CS_SCK管理C for M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CS_SCK管理C for M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CS_SCK管理C for M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Office\Template\EMCS_SCK管理C for MC.pot</Template>
  <TotalTime>4550</TotalTime>
  <Words>135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EMCS_SCK管理C for MC</vt:lpstr>
      <vt:lpstr>スライド 1</vt:lpstr>
    </vt:vector>
  </TitlesOfParts>
  <Company>ｿﾆー国分株式会社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LCD製造部</dc:creator>
  <cp:lastModifiedBy>産業人材強化推進事業</cp:lastModifiedBy>
  <cp:revision>504</cp:revision>
  <cp:lastPrinted>2002-04-15T01:31:28Z</cp:lastPrinted>
  <dcterms:created xsi:type="dcterms:W3CDTF">2001-05-07T23:56:41Z</dcterms:created>
  <dcterms:modified xsi:type="dcterms:W3CDTF">2013-06-12T05:45:53Z</dcterms:modified>
</cp:coreProperties>
</file>