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831" r:id="rId2"/>
  </p:sldIdLst>
  <p:sldSz cx="6858000" cy="9906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ahoma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0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CC"/>
    <a:srgbClr val="FF6600"/>
    <a:srgbClr val="FFFF00"/>
    <a:srgbClr val="FF9900"/>
    <a:srgbClr val="FFE7E5"/>
    <a:srgbClr val="FBD4A1"/>
    <a:srgbClr val="FDD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76" d="100"/>
          <a:sy n="76" d="100"/>
        </p:scale>
        <p:origin x="1554" y="96"/>
      </p:cViewPr>
      <p:guideLst>
        <p:guide orient="horz" pos="3120"/>
        <p:guide pos="2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28" d="100"/>
          <a:sy n="28" d="100"/>
        </p:scale>
        <p:origin x="-213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6029" cy="53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2" tIns="45446" rIns="90892" bIns="45446" numCol="1" anchor="t" anchorCtr="0" compatLnSpc="1">
            <a:prstTxWarp prst="textNoShape">
              <a:avLst/>
            </a:prstTxWarp>
          </a:bodyPr>
          <a:lstStyle>
            <a:lvl1pPr defTabSz="906454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84453" cy="53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2" tIns="45446" rIns="90892" bIns="45446" numCol="1" anchor="t" anchorCtr="0" compatLnSpc="1">
            <a:prstTxWarp prst="textNoShape">
              <a:avLst/>
            </a:prstTxWarp>
          </a:bodyPr>
          <a:lstStyle>
            <a:lvl1pPr algn="r" defTabSz="906454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07865"/>
            <a:ext cx="2986029" cy="53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2" tIns="45446" rIns="90892" bIns="45446" numCol="1" anchor="b" anchorCtr="0" compatLnSpc="1">
            <a:prstTxWarp prst="textNoShape">
              <a:avLst/>
            </a:prstTxWarp>
          </a:bodyPr>
          <a:lstStyle>
            <a:lvl1pPr defTabSz="906454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407865"/>
            <a:ext cx="2984453" cy="534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2" tIns="45446" rIns="90892" bIns="45446" numCol="1" anchor="b" anchorCtr="0" compatLnSpc="1">
            <a:prstTxWarp prst="textNoShape">
              <a:avLst/>
            </a:prstTxWarp>
          </a:bodyPr>
          <a:lstStyle>
            <a:lvl1pPr algn="r" defTabSz="906454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DCF8E93A-D296-499E-A24E-61113C7868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328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2" name="Rectangle 2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12470"/>
            <a:ext cx="2986029" cy="23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2" tIns="45446" rIns="90892" bIns="45446" numCol="1" anchor="b" anchorCtr="0" compatLnSpc="1">
            <a:prstTxWarp prst="textNoShape">
              <a:avLst/>
            </a:prstTxWarp>
          </a:bodyPr>
          <a:lstStyle>
            <a:lvl1pPr defTabSz="906454">
              <a:defRPr sz="900" i="1">
                <a:latin typeface="Times New Roman" pitchFamily="18" charset="0"/>
                <a:ea typeface="ＭＳ Ｐ明朝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Copyright©2000 by Sony Corporation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6029" cy="22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2" tIns="45446" rIns="90892" bIns="45446" numCol="1" anchor="t" anchorCtr="0" compatLnSpc="1">
            <a:prstTxWarp prst="textNoShape">
              <a:avLst/>
            </a:prstTxWarp>
          </a:bodyPr>
          <a:lstStyle>
            <a:lvl1pPr defTabSz="906454">
              <a:defRPr sz="900" i="1">
                <a:latin typeface="Times New Roman" pitchFamily="18" charset="0"/>
                <a:ea typeface="ＭＳ Ｐ明朝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Sony Six Sigma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84453" cy="22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2" tIns="45446" rIns="90892" bIns="45446" numCol="1" anchor="t" anchorCtr="0" compatLnSpc="1">
            <a:prstTxWarp prst="textNoShape">
              <a:avLst/>
            </a:prstTxWarp>
          </a:bodyPr>
          <a:lstStyle>
            <a:lvl1pPr algn="r" defTabSz="906454">
              <a:defRPr sz="900" i="1">
                <a:latin typeface="Times New Roman" pitchFamily="18" charset="0"/>
                <a:ea typeface="ＭＳ Ｐ明朝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Champion &amp; Sector Champion Training Text</a:t>
            </a:r>
          </a:p>
        </p:txBody>
      </p:sp>
      <p:sp>
        <p:nvSpPr>
          <p:cNvPr id="13317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79588" y="287338"/>
            <a:ext cx="3400425" cy="491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712470"/>
            <a:ext cx="2984453" cy="23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92" tIns="45446" rIns="90892" bIns="45446" numCol="1" anchor="b" anchorCtr="0" compatLnSpc="1">
            <a:prstTxWarp prst="textNoShape">
              <a:avLst/>
            </a:prstTxWarp>
          </a:bodyPr>
          <a:lstStyle>
            <a:lvl1pPr algn="r" defTabSz="906454">
              <a:defRPr i="1">
                <a:latin typeface="Times New Roman" pitchFamily="18" charset="0"/>
                <a:ea typeface="ＭＳ Ｐ明朝" pitchFamily="18" charset="-128"/>
              </a:defRPr>
            </a:lvl1pPr>
          </a:lstStyle>
          <a:p>
            <a:pPr>
              <a:defRPr/>
            </a:pPr>
            <a:r>
              <a:rPr lang="en-US" altLang="ja-JP"/>
              <a:t>Ver.1.5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430178" y="5582846"/>
            <a:ext cx="5942118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31753" y="5850962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31753" y="6122252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31753" y="6391954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431753" y="6663243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31753" y="7202648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431753" y="7743641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431753" y="8283046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431753" y="9096913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31753" y="9365030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431753" y="9639492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431753" y="8827211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431753" y="6934533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431753" y="7473938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431753" y="8013343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431753" y="8554335"/>
            <a:ext cx="5942119" cy="0"/>
          </a:xfrm>
          <a:prstGeom prst="line">
            <a:avLst/>
          </a:prstGeom>
          <a:noFill/>
          <a:ln w="9525" cap="rnd">
            <a:solidFill>
              <a:srgbClr val="B2B2B2"/>
            </a:solidFill>
            <a:prstDash val="sysDot"/>
            <a:miter lim="800000"/>
            <a:headEnd/>
            <a:tailEnd/>
          </a:ln>
          <a:effectLst/>
        </p:spPr>
        <p:txBody>
          <a:bodyPr wrap="none" lIns="92716" tIns="46359" rIns="92716" bIns="46359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05694" y="5306798"/>
            <a:ext cx="759507" cy="276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892" tIns="45446" rIns="90892" bIns="45446">
            <a:spAutoFit/>
          </a:bodyPr>
          <a:lstStyle/>
          <a:p>
            <a:pPr defTabSz="906454">
              <a:defRPr/>
            </a:pPr>
            <a:r>
              <a:rPr lang="en-US" altLang="ja-JP">
                <a:latin typeface="ＭＳ Ｐゴシック" charset="-128"/>
              </a:rPr>
              <a:t>【MEMO】</a:t>
            </a:r>
          </a:p>
        </p:txBody>
      </p:sp>
    </p:spTree>
    <p:extLst>
      <p:ext uri="{BB962C8B-B14F-4D97-AF65-F5344CB8AC3E}">
        <p14:creationId xmlns:p14="http://schemas.microsoft.com/office/powerpoint/2010/main" val="122409139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D6677-7EBD-4184-A6C4-C233453C4F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2B550-240D-457A-80C9-8892D13D84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C5DA0-43E5-4F97-9D50-F8C0A45CE2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E8CE4-37CC-4870-B370-679B0E4A23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4E4B4-DC0B-4999-A288-4033A694A5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D841C-DDCB-448C-8C40-109E6D219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30CFC-FECA-4214-8651-68CA2F8BDC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21373-281A-4B02-9ADF-A2AD40344E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F8446-4E9F-4399-8F35-2D5FC5306C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7CCA3-9A9E-4E5E-A91E-995EECF360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B0604-B9A5-473F-8F1A-DFBC6B6D5D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69C79F89-38F1-4BCD-9118-EE942D02E3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6" y="69512"/>
            <a:ext cx="6765289" cy="46691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405" name="Text Box 47"/>
          <p:cNvSpPr txBox="1">
            <a:spLocks noChangeArrowheads="1"/>
          </p:cNvSpPr>
          <p:nvPr/>
        </p:nvSpPr>
        <p:spPr bwMode="auto">
          <a:xfrm>
            <a:off x="101599" y="3703736"/>
            <a:ext cx="67087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ja-JP" altLang="en-US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この事業は、</a:t>
            </a:r>
            <a:r>
              <a:rPr lang="ja-JP" altLang="ja-JP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</a:t>
            </a:r>
            <a:r>
              <a:rPr lang="ja-JP" altLang="en-US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</a:t>
            </a:r>
            <a:r>
              <a:rPr lang="ja-JP" altLang="ja-JP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</a:t>
            </a:r>
            <a:r>
              <a:rPr lang="ja-JP" altLang="ja-JP" sz="1800" spc="50" dirty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に自社内で実施する計画的</a:t>
            </a:r>
            <a:r>
              <a:rPr lang="ja-JP" altLang="ja-JP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な技術</a:t>
            </a:r>
            <a:r>
              <a:rPr lang="ja-JP" altLang="ja-JP" sz="1800" spc="50" dirty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指導</a:t>
            </a:r>
            <a:r>
              <a:rPr lang="ja-JP" altLang="ja-JP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endParaRPr lang="en-US" altLang="ja-JP" sz="1800" spc="50" dirty="0" smtClean="0">
              <a:ln w="11430"/>
              <a:solidFill>
                <a:schemeClr val="accent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ja-JP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教育</a:t>
            </a:r>
            <a:r>
              <a:rPr lang="ja-JP" altLang="ja-JP" sz="1800" spc="50" dirty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訓練</a:t>
            </a:r>
            <a:r>
              <a:rPr lang="ja-JP" altLang="ja-JP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</a:t>
            </a:r>
            <a:r>
              <a:rPr lang="ja-JP" altLang="en-US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対し</a:t>
            </a:r>
            <a:r>
              <a:rPr lang="ja-JP" altLang="ja-JP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、外部</a:t>
            </a:r>
            <a:r>
              <a:rPr lang="ja-JP" altLang="ja-JP" sz="1800" spc="50" dirty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講師を</a:t>
            </a:r>
            <a:r>
              <a:rPr lang="ja-JP" altLang="ja-JP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派遣</a:t>
            </a:r>
            <a:r>
              <a:rPr lang="ja-JP" altLang="en-US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して</a:t>
            </a:r>
            <a:r>
              <a:rPr lang="ja-JP" altLang="ja-JP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企業の</a:t>
            </a:r>
            <a:r>
              <a:rPr lang="ja-JP" altLang="ja-JP" sz="1800" spc="50" dirty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商品開発能力等の強化を</a:t>
            </a:r>
            <a:r>
              <a:rPr lang="ja-JP" altLang="ja-JP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図</a:t>
            </a:r>
            <a:r>
              <a:rPr lang="ja-JP" altLang="en-US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り、</a:t>
            </a:r>
            <a:r>
              <a:rPr lang="ja-JP" altLang="ja-JP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雇用</a:t>
            </a:r>
            <a:r>
              <a:rPr lang="ja-JP" altLang="ja-JP" sz="1800" spc="50" dirty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の拡大</a:t>
            </a:r>
            <a:r>
              <a:rPr lang="ja-JP" altLang="ja-JP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及び安定的</a:t>
            </a:r>
            <a:r>
              <a:rPr lang="ja-JP" altLang="ja-JP" sz="1800" spc="50" dirty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な雇用環境の実現を</a:t>
            </a:r>
            <a:r>
              <a:rPr lang="ja-JP" altLang="ja-JP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目指</a:t>
            </a:r>
            <a:r>
              <a:rPr lang="ja-JP" altLang="en-US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します</a:t>
            </a:r>
            <a:r>
              <a:rPr lang="ja-JP" altLang="ja-JP" sz="1800" spc="50" dirty="0" smtClean="0">
                <a:ln w="11430"/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ja-JP" altLang="ja-JP" sz="1800" spc="50" dirty="0">
              <a:ln w="11430"/>
              <a:solidFill>
                <a:schemeClr val="accent6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51" name="角丸四角形 7"/>
          <p:cNvSpPr>
            <a:spLocks noChangeArrowheads="1"/>
          </p:cNvSpPr>
          <p:nvPr/>
        </p:nvSpPr>
        <p:spPr bwMode="auto">
          <a:xfrm>
            <a:off x="938213" y="1537060"/>
            <a:ext cx="4967287" cy="1053740"/>
          </a:xfrm>
          <a:prstGeom prst="doubleWave">
            <a:avLst>
              <a:gd name="adj1" fmla="val 6250"/>
              <a:gd name="adj2" fmla="val -203"/>
            </a:avLst>
          </a:prstGeom>
          <a:solidFill>
            <a:schemeClr val="accent5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/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戦略産業分野中核人材育成</a:t>
            </a:r>
            <a:r>
              <a:rPr lang="ja-JP" altLang="en-US" sz="2400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事業</a:t>
            </a:r>
            <a:endParaRPr lang="en-US" altLang="ja-JP" sz="24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4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20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*</a:t>
            </a:r>
            <a:r>
              <a:rPr lang="ja-JP" altLang="ja-JP" sz="20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食料品</a:t>
            </a:r>
            <a:r>
              <a:rPr lang="ja-JP" altLang="en-US" sz="20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関連</a:t>
            </a:r>
            <a:r>
              <a:rPr lang="ja-JP" altLang="ja-JP" sz="20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産業</a:t>
            </a:r>
            <a:r>
              <a:rPr lang="ja-JP" altLang="en-US" sz="2000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分野</a:t>
            </a:r>
            <a:r>
              <a:rPr lang="ja-JP" altLang="en-US" sz="20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*</a:t>
            </a:r>
            <a:endParaRPr lang="en-US" altLang="ja-JP" sz="2000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379" name="テキスト ボックス 26"/>
          <p:cNvSpPr txBox="1">
            <a:spLocks noChangeArrowheads="1"/>
          </p:cNvSpPr>
          <p:nvPr/>
        </p:nvSpPr>
        <p:spPr bwMode="auto">
          <a:xfrm>
            <a:off x="980124" y="4708525"/>
            <a:ext cx="59197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3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お申込みからフォローアップまで</a:t>
            </a:r>
          </a:p>
        </p:txBody>
      </p:sp>
      <p:sp>
        <p:nvSpPr>
          <p:cNvPr id="15390" name="テキスト ボックス 32"/>
          <p:cNvSpPr txBox="1">
            <a:spLocks noChangeArrowheads="1"/>
          </p:cNvSpPr>
          <p:nvPr/>
        </p:nvSpPr>
        <p:spPr bwMode="auto">
          <a:xfrm>
            <a:off x="60324" y="6732299"/>
            <a:ext cx="675005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●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対象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charset="-128"/>
              </a:rPr>
              <a:t>企業　：</a:t>
            </a:r>
            <a:endParaRPr lang="en-US" altLang="ja-JP" sz="1400" b="1" dirty="0" smtClean="0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　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charset="-128"/>
              </a:rPr>
              <a:t>　　県内の食料品関連産業分野の企業等で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、計画的な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charset="-128"/>
              </a:rPr>
              <a:t>技術指導・教育訓練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を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charset="-128"/>
              </a:rPr>
              <a:t>実施して</a:t>
            </a:r>
            <a:endParaRPr lang="en-US" altLang="ja-JP" sz="1400" b="1" dirty="0" smtClean="0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　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charset="-128"/>
              </a:rPr>
              <a:t>　　いる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、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charset="-128"/>
              </a:rPr>
              <a:t>あるいは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、予定しているもの</a:t>
            </a:r>
          </a:p>
          <a:p>
            <a:r>
              <a:rPr lang="ja-JP" altLang="en-US" sz="14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●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派遣する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charset="-128"/>
              </a:rPr>
              <a:t>指導者　：</a:t>
            </a:r>
            <a:endParaRPr lang="en-US" altLang="ja-JP" sz="1400" b="1" dirty="0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　　　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charset="-128"/>
              </a:rPr>
              <a:t>企業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の申込み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charset="-128"/>
              </a:rPr>
              <a:t>に沿った技術指導・教育訓練（食料関連産業の開発・製作・販売に係</a:t>
            </a:r>
            <a:endParaRPr lang="en-US" altLang="ja-JP" sz="1400" b="1" dirty="0" smtClean="0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　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charset="-128"/>
              </a:rPr>
              <a:t>　　る）の指導者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をコーディネーターが選定して派遣します</a:t>
            </a:r>
            <a:endParaRPr lang="en-US" altLang="ja-JP" sz="1400" b="1" dirty="0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400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●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派遣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charset="-128"/>
              </a:rPr>
              <a:t>回数　：</a:t>
            </a:r>
            <a:endParaRPr lang="en-US" altLang="ja-JP" sz="1400" b="1" dirty="0" smtClean="0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　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charset="-128"/>
              </a:rPr>
              <a:t>　　三者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面談に加えて、</a:t>
            </a: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</a:rPr>
              <a:t>1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社につき</a:t>
            </a: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</a:rPr>
              <a:t>3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charset="-128"/>
              </a:rPr>
              <a:t>回目途（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原則：</a:t>
            </a:r>
            <a:r>
              <a:rPr lang="en-US" altLang="ja-JP" sz="1400" b="1" dirty="0">
                <a:solidFill>
                  <a:srgbClr val="000000"/>
                </a:solidFill>
                <a:latin typeface="ＭＳ Ｐゴシック" charset="-128"/>
              </a:rPr>
              <a:t>3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時間以上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charset="-128"/>
              </a:rPr>
              <a:t>）に技術・</a:t>
            </a:r>
            <a:r>
              <a:rPr lang="ja-JP" altLang="en-US" sz="1400" b="1" dirty="0">
                <a:solidFill>
                  <a:srgbClr val="000000"/>
                </a:solidFill>
                <a:latin typeface="ＭＳ Ｐゴシック" charset="-128"/>
              </a:rPr>
              <a:t>教育</a:t>
            </a:r>
            <a:r>
              <a:rPr lang="ja-JP" altLang="en-US" sz="1400" b="1" dirty="0" smtClean="0">
                <a:solidFill>
                  <a:srgbClr val="000000"/>
                </a:solidFill>
                <a:latin typeface="ＭＳ Ｐゴシック" charset="-128"/>
              </a:rPr>
              <a:t>指導が可能</a:t>
            </a:r>
            <a:endParaRPr lang="en-US" altLang="ja-JP" sz="1400" b="1" dirty="0" smtClean="0">
              <a:solidFill>
                <a:srgbClr val="000000"/>
              </a:solidFill>
              <a:latin typeface="ＭＳ Ｐゴシック" charset="-128"/>
            </a:endParaRPr>
          </a:p>
          <a:p>
            <a:r>
              <a:rPr lang="ja-JP" altLang="en-US" sz="1400" b="1" dirty="0" smtClean="0">
                <a:solidFill>
                  <a:srgbClr val="000000"/>
                </a:solidFill>
                <a:latin typeface="ＭＳ Ｐゴシック" charset="-128"/>
              </a:rPr>
              <a:t>●費用負担：派遣指導者への謝礼金・旅費等の企業負担はありません</a:t>
            </a:r>
            <a:endParaRPr lang="en-US" altLang="ja-JP" sz="1400" b="1" dirty="0">
              <a:solidFill>
                <a:srgbClr val="000000"/>
              </a:solidFill>
              <a:latin typeface="ＭＳ Ｐゴシック" charset="-128"/>
            </a:endParaRPr>
          </a:p>
        </p:txBody>
      </p:sp>
      <p:pic>
        <p:nvPicPr>
          <p:cNvPr id="37" name="Picture 7" descr="012759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836" y="4738804"/>
            <a:ext cx="533400" cy="458787"/>
          </a:xfrm>
          <a:prstGeom prst="rect">
            <a:avLst/>
          </a:prstGeom>
          <a:noFill/>
          <a:ln w="9525">
            <a:solidFill>
              <a:schemeClr val="accent4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  <p:sp>
        <p:nvSpPr>
          <p:cNvPr id="7" name="正方形/長方形 6"/>
          <p:cNvSpPr/>
          <p:nvPr/>
        </p:nvSpPr>
        <p:spPr>
          <a:xfrm>
            <a:off x="76202" y="69512"/>
            <a:ext cx="6769802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4000" b="1" dirty="0">
                <a:ln w="1905"/>
                <a:solidFill>
                  <a:srgbClr val="FF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角ｺﾞｼｯｸUB" pitchFamily="50" charset="-128"/>
                <a:ea typeface="HGP創英角ｺﾞｼｯｸUB" pitchFamily="50" charset="-128"/>
              </a:rPr>
              <a:t>企業内で行う人材育成に</a:t>
            </a:r>
            <a:endParaRPr lang="en-US" altLang="ja-JP" sz="4000" b="1" dirty="0">
              <a:ln w="1905"/>
              <a:solidFill>
                <a:srgbClr val="FF99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>
              <a:defRPr/>
            </a:pPr>
            <a:r>
              <a:rPr lang="ja-JP" altLang="en-US" sz="4000" b="1" dirty="0">
                <a:ln w="1905"/>
                <a:solidFill>
                  <a:srgbClr val="FF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角ｺﾞｼｯｸUB" pitchFamily="50" charset="-128"/>
                <a:ea typeface="HGP創英角ｺﾞｼｯｸUB" pitchFamily="50" charset="-128"/>
              </a:rPr>
              <a:t>技術</a:t>
            </a:r>
            <a:r>
              <a:rPr lang="ja-JP" altLang="en-US" sz="4000" b="1" dirty="0" smtClean="0">
                <a:ln w="1905"/>
                <a:solidFill>
                  <a:srgbClr val="FF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角ｺﾞｼｯｸUB" pitchFamily="50" charset="-128"/>
                <a:ea typeface="HGP創英角ｺﾞｼｯｸUB" pitchFamily="50" charset="-128"/>
              </a:rPr>
              <a:t>・</a:t>
            </a:r>
            <a:r>
              <a:rPr lang="ja-JP" altLang="en-US" sz="4000" b="1" dirty="0">
                <a:ln w="1905"/>
                <a:solidFill>
                  <a:srgbClr val="FF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角ｺﾞｼｯｸUB" pitchFamily="50" charset="-128"/>
                <a:ea typeface="HGP創英角ｺﾞｼｯｸUB" pitchFamily="50" charset="-128"/>
              </a:rPr>
              <a:t>教育</a:t>
            </a:r>
            <a:r>
              <a:rPr lang="ja-JP" altLang="en-US" sz="4000" b="1" dirty="0" smtClean="0">
                <a:ln w="1905"/>
                <a:solidFill>
                  <a:srgbClr val="FF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角ｺﾞｼｯｸUB" pitchFamily="50" charset="-128"/>
                <a:ea typeface="HGP創英角ｺﾞｼｯｸUB" pitchFamily="50" charset="-128"/>
              </a:rPr>
              <a:t>指導者</a:t>
            </a:r>
            <a:r>
              <a:rPr lang="ja-JP" altLang="en-US" sz="4000" b="1" dirty="0">
                <a:ln w="1905"/>
                <a:solidFill>
                  <a:srgbClr val="FF993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GP創英角ｺﾞｼｯｸUB" pitchFamily="50" charset="-128"/>
                <a:ea typeface="HGP創英角ｺﾞｼｯｸUB" pitchFamily="50" charset="-128"/>
              </a:rPr>
              <a:t>を派遣します</a:t>
            </a:r>
            <a:endParaRPr lang="ja-JP" altLang="en-US" sz="4000" b="1" dirty="0">
              <a:ln w="1905"/>
              <a:solidFill>
                <a:srgbClr val="FF993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ea typeface="ＭＳ Ｐゴシック" pitchFamily="50" charset="-128"/>
            </a:endParaRPr>
          </a:p>
        </p:txBody>
      </p:sp>
      <p:sp>
        <p:nvSpPr>
          <p:cNvPr id="36" name="テキスト ボックス 35"/>
          <p:cNvSpPr txBox="1">
            <a:spLocks noChangeArrowheads="1"/>
          </p:cNvSpPr>
          <p:nvPr/>
        </p:nvSpPr>
        <p:spPr bwMode="auto">
          <a:xfrm>
            <a:off x="76200" y="8805863"/>
            <a:ext cx="6699886" cy="954107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〒</a:t>
            </a:r>
            <a:r>
              <a:rPr lang="en-US" altLang="ja-JP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861-2202</a:t>
            </a:r>
            <a:r>
              <a:rPr lang="ja-JP" altLang="en-US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熊本県上益城郡益城町大字田原</a:t>
            </a:r>
            <a:r>
              <a:rPr lang="en-US" altLang="ja-JP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2010</a:t>
            </a:r>
            <a:r>
              <a:rPr lang="ja-JP" altLang="en-US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番地</a:t>
            </a:r>
            <a:r>
              <a:rPr lang="en-US" altLang="ja-JP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10</a:t>
            </a:r>
          </a:p>
          <a:p>
            <a:r>
              <a:rPr lang="ja-JP" altLang="en-US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 　公益財団法人　くまもと産業支援財団　　</a:t>
            </a:r>
            <a:r>
              <a:rPr lang="ja-JP" altLang="en-US" sz="14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コーディネーター：</a:t>
            </a:r>
            <a:r>
              <a:rPr lang="ja-JP" altLang="en-US" sz="140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ja-JP" altLang="en-US" sz="140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吉澤</a:t>
            </a:r>
            <a:r>
              <a:rPr lang="ja-JP" altLang="en-US" sz="140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・</a:t>
            </a:r>
            <a:r>
              <a:rPr lang="ja-JP" altLang="en-US" sz="140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山田</a:t>
            </a:r>
            <a:endParaRPr lang="en-US" altLang="ja-JP" sz="140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</a:t>
            </a:r>
            <a:r>
              <a:rPr lang="en-US" altLang="ja-JP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E-</a:t>
            </a:r>
            <a:r>
              <a:rPr lang="ja-JP" altLang="en-US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ｍａｉｌ：　</a:t>
            </a:r>
            <a:r>
              <a:rPr lang="en-US" altLang="ja-JP" sz="140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yoshizawa@kmt-ti.or.jp       </a:t>
            </a:r>
            <a:endParaRPr lang="en-US" altLang="ja-JP" sz="1400" dirty="0">
              <a:solidFill>
                <a:srgbClr val="FFFFF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　　　　　　　</a:t>
            </a:r>
            <a:r>
              <a:rPr lang="en-US" altLang="ja-JP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TEL</a:t>
            </a:r>
            <a:r>
              <a:rPr lang="ja-JP" altLang="en-US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：</a:t>
            </a:r>
            <a:r>
              <a:rPr lang="en-US" altLang="ja-JP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096-289-2438       FAX</a:t>
            </a:r>
            <a:r>
              <a:rPr lang="ja-JP" altLang="en-US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：</a:t>
            </a:r>
            <a:r>
              <a:rPr lang="en-US" altLang="ja-JP" sz="140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rPr>
              <a:t>096-289-2457</a:t>
            </a:r>
          </a:p>
        </p:txBody>
      </p:sp>
      <p:pic>
        <p:nvPicPr>
          <p:cNvPr id="38" name="Picture 22" descr="ビジネスマン・挑戦・チャレンジ・意欲・ヤル気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0468" y="8952716"/>
            <a:ext cx="519112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8" name="グループ化 77"/>
          <p:cNvGrpSpPr/>
          <p:nvPr/>
        </p:nvGrpSpPr>
        <p:grpSpPr>
          <a:xfrm>
            <a:off x="-38100" y="5310386"/>
            <a:ext cx="7096125" cy="1335087"/>
            <a:chOff x="-38100" y="5437386"/>
            <a:chExt cx="7096125" cy="1335087"/>
          </a:xfrm>
        </p:grpSpPr>
        <p:sp>
          <p:nvSpPr>
            <p:cNvPr id="79" name="八角形 19"/>
            <p:cNvSpPr>
              <a:spLocks noChangeArrowheads="1"/>
            </p:cNvSpPr>
            <p:nvPr/>
          </p:nvSpPr>
          <p:spPr bwMode="auto">
            <a:xfrm>
              <a:off x="2838450" y="5483423"/>
              <a:ext cx="1403350" cy="1289050"/>
            </a:xfrm>
            <a:prstGeom prst="homePlate">
              <a:avLst/>
            </a:prstGeom>
            <a:solidFill>
              <a:schemeClr val="accent1">
                <a:lumMod val="75000"/>
              </a:schemeClr>
            </a:solidFill>
            <a:ln>
              <a:headEnd/>
              <a:tailEnd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80" name="八角形 18"/>
            <p:cNvSpPr>
              <a:spLocks noChangeArrowheads="1"/>
            </p:cNvSpPr>
            <p:nvPr/>
          </p:nvSpPr>
          <p:spPr bwMode="auto">
            <a:xfrm>
              <a:off x="1449388" y="5470723"/>
              <a:ext cx="1403350" cy="1289050"/>
            </a:xfrm>
            <a:prstGeom prst="homePlate">
              <a:avLst/>
            </a:prstGeom>
            <a:solidFill>
              <a:schemeClr val="accent1">
                <a:lumMod val="75000"/>
              </a:schemeClr>
            </a:solidFill>
            <a:ln>
              <a:headEnd/>
              <a:tailEnd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81" name="八角形 21"/>
            <p:cNvSpPr>
              <a:spLocks noChangeArrowheads="1"/>
            </p:cNvSpPr>
            <p:nvPr/>
          </p:nvSpPr>
          <p:spPr bwMode="auto">
            <a:xfrm>
              <a:off x="5413375" y="5478661"/>
              <a:ext cx="1403350" cy="1276350"/>
            </a:xfrm>
            <a:prstGeom prst="homePlate">
              <a:avLst/>
            </a:prstGeom>
            <a:solidFill>
              <a:schemeClr val="accent1">
                <a:lumMod val="75000"/>
              </a:schemeClr>
            </a:solidFill>
            <a:ln>
              <a:headEnd/>
              <a:tailEnd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82" name="八角形 14"/>
            <p:cNvSpPr>
              <a:spLocks noChangeArrowheads="1"/>
            </p:cNvSpPr>
            <p:nvPr/>
          </p:nvSpPr>
          <p:spPr bwMode="auto">
            <a:xfrm>
              <a:off x="92075" y="5437386"/>
              <a:ext cx="1403350" cy="1277937"/>
            </a:xfrm>
            <a:prstGeom prst="homePlate">
              <a:avLst/>
            </a:prstGeom>
            <a:solidFill>
              <a:schemeClr val="accent1">
                <a:lumMod val="75000"/>
              </a:schemeClr>
            </a:solidFill>
            <a:ln>
              <a:headEnd/>
              <a:tailEnd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83" name="八角形 20"/>
            <p:cNvSpPr>
              <a:spLocks noChangeArrowheads="1"/>
            </p:cNvSpPr>
            <p:nvPr/>
          </p:nvSpPr>
          <p:spPr bwMode="auto">
            <a:xfrm>
              <a:off x="4156075" y="5481820"/>
              <a:ext cx="1403350" cy="1290653"/>
            </a:xfrm>
            <a:prstGeom prst="homePlate">
              <a:avLst/>
            </a:prstGeom>
            <a:solidFill>
              <a:schemeClr val="accent1">
                <a:lumMod val="75000"/>
              </a:schemeClr>
            </a:solidFill>
            <a:ln>
              <a:headEnd/>
              <a:tailEnd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/>
            <a:lstStyle/>
            <a:p>
              <a:pPr>
                <a:defRPr/>
              </a:pPr>
              <a:endParaRPr lang="ja-JP" altLang="en-US">
                <a:solidFill>
                  <a:srgbClr val="FFFFFF"/>
                </a:solidFill>
              </a:endParaRPr>
            </a:p>
          </p:txBody>
        </p:sp>
        <p:sp>
          <p:nvSpPr>
            <p:cNvPr id="84" name="テキスト ボックス 24"/>
            <p:cNvSpPr txBox="1">
              <a:spLocks noChangeArrowheads="1"/>
            </p:cNvSpPr>
            <p:nvPr/>
          </p:nvSpPr>
          <p:spPr bwMode="auto">
            <a:xfrm>
              <a:off x="2743200" y="5534223"/>
              <a:ext cx="127635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1400">
                  <a:solidFill>
                    <a:srgbClr val="FFC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三者面談</a:t>
              </a:r>
            </a:p>
          </p:txBody>
        </p:sp>
        <p:sp>
          <p:nvSpPr>
            <p:cNvPr id="85" name="テキスト ボックス 25"/>
            <p:cNvSpPr txBox="1">
              <a:spLocks noChangeArrowheads="1"/>
            </p:cNvSpPr>
            <p:nvPr/>
          </p:nvSpPr>
          <p:spPr bwMode="auto">
            <a:xfrm>
              <a:off x="4105275" y="5553273"/>
              <a:ext cx="13239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1400">
                  <a:solidFill>
                    <a:srgbClr val="FFC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指導者派遣</a:t>
              </a:r>
            </a:p>
          </p:txBody>
        </p:sp>
        <p:sp>
          <p:nvSpPr>
            <p:cNvPr id="86" name="テキスト ボックス 26"/>
            <p:cNvSpPr txBox="1">
              <a:spLocks noChangeArrowheads="1"/>
            </p:cNvSpPr>
            <p:nvPr/>
          </p:nvSpPr>
          <p:spPr bwMode="auto">
            <a:xfrm>
              <a:off x="5400675" y="5537398"/>
              <a:ext cx="1447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1400" dirty="0">
                  <a:solidFill>
                    <a:srgbClr val="FFC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ﾌｫﾛｰｱｯﾌﾟ</a:t>
              </a:r>
            </a:p>
          </p:txBody>
        </p:sp>
        <p:sp>
          <p:nvSpPr>
            <p:cNvPr id="87" name="テキスト ボックス 23"/>
            <p:cNvSpPr txBox="1">
              <a:spLocks noChangeArrowheads="1"/>
            </p:cNvSpPr>
            <p:nvPr/>
          </p:nvSpPr>
          <p:spPr bwMode="auto">
            <a:xfrm>
              <a:off x="1381125" y="5534223"/>
              <a:ext cx="13239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1400" dirty="0">
                  <a:solidFill>
                    <a:srgbClr val="FFC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指導者決定</a:t>
              </a:r>
            </a:p>
          </p:txBody>
        </p:sp>
        <p:sp>
          <p:nvSpPr>
            <p:cNvPr id="88" name="テキスト ボックス 87"/>
            <p:cNvSpPr txBox="1"/>
            <p:nvPr/>
          </p:nvSpPr>
          <p:spPr>
            <a:xfrm>
              <a:off x="-38100" y="5785048"/>
              <a:ext cx="1638300" cy="57708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sz="105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申込書に必要</a:t>
              </a: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事項</a:t>
              </a:r>
              <a:r>
                <a:rPr lang="ja-JP" altLang="en-US" sz="105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を</a:t>
              </a:r>
              <a:endParaRPr lang="en-US" altLang="ja-JP" sz="105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>
                <a:defRPr/>
              </a:pPr>
              <a:r>
                <a:rPr lang="ja-JP" altLang="en-US" sz="105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ご記入の</a:t>
              </a: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うえ、</a:t>
              </a:r>
              <a:r>
                <a:rPr lang="en-US" altLang="ja-JP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FAX</a:t>
              </a: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等で</a:t>
              </a:r>
              <a:endParaRPr lang="en-US" altLang="ja-JP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>
                <a:defRPr/>
              </a:pPr>
              <a:r>
                <a:rPr lang="ja-JP" altLang="en-US" sz="105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お申込み</a:t>
              </a: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下さい</a:t>
              </a:r>
            </a:p>
          </p:txBody>
        </p:sp>
        <p:sp>
          <p:nvSpPr>
            <p:cNvPr id="89" name="テキスト ボックス 28"/>
            <p:cNvSpPr txBox="1">
              <a:spLocks noChangeArrowheads="1"/>
            </p:cNvSpPr>
            <p:nvPr/>
          </p:nvSpPr>
          <p:spPr bwMode="auto">
            <a:xfrm>
              <a:off x="1295400" y="5777111"/>
              <a:ext cx="2295525" cy="7617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  　</a:t>
              </a:r>
              <a:r>
                <a:rPr lang="ja-JP" altLang="en-US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ｺｰﾃﾞｨﾈｰﾀｰ</a:t>
              </a:r>
              <a:r>
                <a:rPr lang="ja-JP" altLang="en-US" sz="105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が</a:t>
              </a:r>
              <a:endParaRPr lang="en-US" altLang="ja-JP" sz="105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</a:t>
              </a:r>
              <a:r>
                <a:rPr lang="ja-JP" altLang="en-US" sz="105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相談</a:t>
              </a: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内容に応じて</a:t>
              </a:r>
              <a:endParaRPr lang="en-US" altLang="ja-JP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指導者を決定</a:t>
              </a:r>
              <a:endParaRPr lang="en-US" altLang="ja-JP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します</a:t>
              </a: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2638425" y="5775523"/>
              <a:ext cx="1498600" cy="7617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ja-JP" altLang="en-US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</a:t>
              </a:r>
              <a:r>
                <a:rPr lang="ja-JP" altLang="en-US" sz="105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支援内容等</a:t>
              </a: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に</a:t>
              </a:r>
              <a:r>
                <a:rPr lang="ja-JP" altLang="en-US" sz="105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ついて</a:t>
              </a:r>
              <a:endParaRPr lang="en-US" altLang="ja-JP" sz="105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>
                <a:defRPr/>
              </a:pPr>
              <a:r>
                <a:rPr lang="ja-JP" altLang="en-US" sz="105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申込者・指導者・</a:t>
              </a:r>
              <a:endParaRPr lang="en-US" altLang="ja-JP" sz="105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</a:t>
              </a:r>
              <a:r>
                <a:rPr lang="ja-JP" altLang="en-US" sz="105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ｺｰﾃﾞｨﾈｰﾀｰで</a:t>
              </a: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協議</a:t>
              </a:r>
              <a:r>
                <a:rPr lang="ja-JP" altLang="en-US" sz="105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し</a:t>
              </a:r>
              <a:endParaRPr lang="en-US" altLang="ja-JP" sz="1050" dirty="0" smtClean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>
                <a:defRPr/>
              </a:pPr>
              <a:r>
                <a:rPr lang="ja-JP" altLang="en-US" sz="105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 </a:t>
              </a: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決定します</a:t>
              </a:r>
            </a:p>
          </p:txBody>
        </p:sp>
        <p:sp>
          <p:nvSpPr>
            <p:cNvPr id="91" name="テキスト ボックス 30"/>
            <p:cNvSpPr txBox="1">
              <a:spLocks noChangeArrowheads="1"/>
            </p:cNvSpPr>
            <p:nvPr/>
          </p:nvSpPr>
          <p:spPr bwMode="auto">
            <a:xfrm>
              <a:off x="3962400" y="5807273"/>
              <a:ext cx="1485900" cy="600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    </a:t>
              </a: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指導者が現場で</a:t>
              </a:r>
              <a:endParaRPr lang="en-US" altLang="ja-JP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>
                <a:defRPr/>
              </a:pP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 技術</a:t>
              </a:r>
              <a:r>
                <a:rPr lang="ja-JP" altLang="en-US" sz="105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・</a:t>
              </a: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教育</a:t>
              </a:r>
              <a:r>
                <a:rPr lang="ja-JP" altLang="en-US" sz="105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指導</a:t>
              </a:r>
              <a:endParaRPr lang="en-US" altLang="ja-JP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>
                <a:defRPr/>
              </a:pPr>
              <a:r>
                <a:rPr lang="en-US" altLang="ja-JP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     </a:t>
              </a: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を行います</a:t>
              </a:r>
              <a:endParaRPr lang="en-US" altLang="ja-JP" sz="1050" dirty="0">
                <a:solidFill>
                  <a:srgbClr val="FFFFFF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92" name="テキスト ボックス 31"/>
            <p:cNvSpPr txBox="1">
              <a:spLocks noChangeArrowheads="1"/>
            </p:cNvSpPr>
            <p:nvPr/>
          </p:nvSpPr>
          <p:spPr bwMode="auto">
            <a:xfrm>
              <a:off x="5372100" y="5804098"/>
              <a:ext cx="1685925" cy="623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ja-JP" altLang="en-US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</a:t>
              </a: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指導後も引き</a:t>
              </a:r>
            </a:p>
            <a:p>
              <a:pPr>
                <a:defRPr/>
              </a:pP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  </a:t>
              </a:r>
              <a:r>
                <a:rPr lang="ja-JP" altLang="en-US" sz="105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 続き</a:t>
              </a: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ご相談等を</a:t>
              </a:r>
            </a:p>
            <a:p>
              <a:pPr>
                <a:defRPr/>
              </a:pPr>
              <a:r>
                <a:rPr lang="ja-JP" altLang="en-US" sz="1050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 お受け</a:t>
              </a:r>
              <a:r>
                <a:rPr lang="ja-JP" altLang="en-US" sz="1050" dirty="0" smtClean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します</a:t>
              </a:r>
              <a:r>
                <a:rPr lang="ja-JP" altLang="en-US" dirty="0">
                  <a:solidFill>
                    <a:srgbClr val="FFFFFF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 </a:t>
              </a:r>
            </a:p>
          </p:txBody>
        </p:sp>
        <p:sp>
          <p:nvSpPr>
            <p:cNvPr id="139" name="テキスト ボックス 23"/>
            <p:cNvSpPr txBox="1">
              <a:spLocks noChangeArrowheads="1"/>
            </p:cNvSpPr>
            <p:nvPr/>
          </p:nvSpPr>
          <p:spPr bwMode="auto">
            <a:xfrm>
              <a:off x="23018" y="5534223"/>
              <a:ext cx="1323975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ja-JP" altLang="en-US" sz="1400" dirty="0">
                  <a:solidFill>
                    <a:srgbClr val="FFC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</a:t>
              </a:r>
              <a:r>
                <a:rPr lang="ja-JP" altLang="en-US" sz="1400" dirty="0" smtClean="0">
                  <a:solidFill>
                    <a:srgbClr val="FFC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お申込み</a:t>
              </a:r>
              <a:endParaRPr lang="ja-JP" altLang="en-US" sz="1400" dirty="0">
                <a:solidFill>
                  <a:srgbClr val="FFC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85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CS_SCK管理C for MC">
  <a:themeElements>
    <a:clrScheme name="EMCS_SCK管理C for M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MCS_SCK管理C for MC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EMCS_SCK管理C for M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CS_SCK管理C for M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CS_SCK管理C for M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CS_SCK管理C for M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CS_SCK管理C for M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CS_SCK管理C for M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CS_SCK管理C for M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Office\Template\EMCS_SCK管理C for MC.pot</Template>
  <TotalTime>4955</TotalTime>
  <Words>54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ＭＳ Ｐ明朝</vt:lpstr>
      <vt:lpstr>Tahoma</vt:lpstr>
      <vt:lpstr>Times New Roman</vt:lpstr>
      <vt:lpstr>EMCS_SCK管理C for MC</vt:lpstr>
      <vt:lpstr>PowerPoint プレゼンテーション</vt:lpstr>
    </vt:vector>
  </TitlesOfParts>
  <Company>ｿﾆー国分株式会社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LCD製造部</dc:creator>
  <cp:lastModifiedBy>財団吉澤</cp:lastModifiedBy>
  <cp:revision>542</cp:revision>
  <cp:lastPrinted>2014-08-11T02:47:57Z</cp:lastPrinted>
  <dcterms:created xsi:type="dcterms:W3CDTF">2001-05-07T23:56:41Z</dcterms:created>
  <dcterms:modified xsi:type="dcterms:W3CDTF">2015-04-02T02:34:21Z</dcterms:modified>
</cp:coreProperties>
</file>